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1" r:id="rId1"/>
  </p:sldMasterIdLst>
  <p:notesMasterIdLst>
    <p:notesMasterId r:id="rId52"/>
  </p:notesMasterIdLst>
  <p:sldIdLst>
    <p:sldId id="256" r:id="rId2"/>
    <p:sldId id="284" r:id="rId3"/>
    <p:sldId id="283" r:id="rId4"/>
    <p:sldId id="307" r:id="rId5"/>
    <p:sldId id="286" r:id="rId6"/>
    <p:sldId id="258" r:id="rId7"/>
    <p:sldId id="313" r:id="rId8"/>
    <p:sldId id="257" r:id="rId9"/>
    <p:sldId id="317" r:id="rId10"/>
    <p:sldId id="309" r:id="rId11"/>
    <p:sldId id="310" r:id="rId12"/>
    <p:sldId id="312" r:id="rId13"/>
    <p:sldId id="311" r:id="rId14"/>
    <p:sldId id="259" r:id="rId15"/>
    <p:sldId id="287" r:id="rId16"/>
    <p:sldId id="320" r:id="rId17"/>
    <p:sldId id="321" r:id="rId18"/>
    <p:sldId id="290" r:id="rId19"/>
    <p:sldId id="318" r:id="rId20"/>
    <p:sldId id="314" r:id="rId21"/>
    <p:sldId id="269" r:id="rId22"/>
    <p:sldId id="267" r:id="rId23"/>
    <p:sldId id="273" r:id="rId24"/>
    <p:sldId id="274" r:id="rId25"/>
    <p:sldId id="275" r:id="rId26"/>
    <p:sldId id="322" r:id="rId27"/>
    <p:sldId id="305" r:id="rId28"/>
    <p:sldId id="306" r:id="rId29"/>
    <p:sldId id="323" r:id="rId30"/>
    <p:sldId id="276" r:id="rId31"/>
    <p:sldId id="277" r:id="rId32"/>
    <p:sldId id="324" r:id="rId33"/>
    <p:sldId id="278" r:id="rId34"/>
    <p:sldId id="279" r:id="rId35"/>
    <p:sldId id="325" r:id="rId36"/>
    <p:sldId id="295" r:id="rId37"/>
    <p:sldId id="280" r:id="rId38"/>
    <p:sldId id="292" r:id="rId39"/>
    <p:sldId id="297" r:id="rId40"/>
    <p:sldId id="272" r:id="rId41"/>
    <p:sldId id="271" r:id="rId42"/>
    <p:sldId id="327" r:id="rId43"/>
    <p:sldId id="263" r:id="rId44"/>
    <p:sldId id="261" r:id="rId45"/>
    <p:sldId id="315" r:id="rId46"/>
    <p:sldId id="281" r:id="rId47"/>
    <p:sldId id="319" r:id="rId48"/>
    <p:sldId id="260" r:id="rId49"/>
    <p:sldId id="264" r:id="rId50"/>
    <p:sldId id="32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80" autoAdjust="0"/>
  </p:normalViewPr>
  <p:slideViewPr>
    <p:cSldViewPr>
      <p:cViewPr varScale="1">
        <p:scale>
          <a:sx n="76" d="100"/>
          <a:sy n="76" d="100"/>
        </p:scale>
        <p:origin x="-976" y="-104"/>
      </p:cViewPr>
      <p:guideLst>
        <p:guide orient="horz" pos="2160"/>
        <p:guide pos="2880"/>
      </p:guideLst>
    </p:cSldViewPr>
  </p:slideViewPr>
  <p:notesTextViewPr>
    <p:cViewPr>
      <p:scale>
        <a:sx n="1" d="1"/>
        <a:sy n="1" d="1"/>
      </p:scale>
      <p:origin x="0" y="0"/>
    </p:cViewPr>
  </p:notesTextViewPr>
  <p:sorterViewPr>
    <p:cViewPr>
      <p:scale>
        <a:sx n="75" d="100"/>
        <a:sy n="75" d="100"/>
      </p:scale>
      <p:origin x="0" y="22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67EFE2-FAA6-4E56-80C0-C4FC798D5FC4}" type="datetimeFigureOut">
              <a:rPr lang="en-US" smtClean="0"/>
              <a:t>4/3/14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860C0D-F9C9-415C-97C1-F20DC7616A68}" type="slidenum">
              <a:rPr lang="en-US" smtClean="0"/>
              <a:t>‹#›</a:t>
            </a:fld>
            <a:endParaRPr lang="en-US"/>
          </a:p>
        </p:txBody>
      </p:sp>
    </p:spTree>
    <p:extLst>
      <p:ext uri="{BB962C8B-B14F-4D97-AF65-F5344CB8AC3E}">
        <p14:creationId xmlns:p14="http://schemas.microsoft.com/office/powerpoint/2010/main" val="1984080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Opening remarks—thank you for the invitation to speak</a:t>
            </a:r>
          </a:p>
          <a:p>
            <a:r>
              <a:rPr lang="en-US" dirty="0" smtClean="0"/>
              <a:t>I</a:t>
            </a:r>
            <a:r>
              <a:rPr lang="en-US" baseline="0" dirty="0" smtClean="0"/>
              <a:t> had the opportunity to discuss this </a:t>
            </a:r>
            <a:r>
              <a:rPr lang="en-US" baseline="0" dirty="0" err="1" smtClean="0"/>
              <a:t>breifly</a:t>
            </a:r>
            <a:r>
              <a:rPr lang="en-US" baseline="0" dirty="0" smtClean="0"/>
              <a:t> at ALA in Chicago last summer—in the LITA Lightening round session….but only had about 7 minutes to talk…not much time to really cover all that I wanted to about </a:t>
            </a:r>
            <a:r>
              <a:rPr lang="en-US" baseline="0" dirty="0" err="1" smtClean="0"/>
              <a:t>mhealth</a:t>
            </a:r>
            <a:r>
              <a:rPr lang="en-US" baseline="0" dirty="0" smtClean="0"/>
              <a:t> devices—specifically—the wearable activity trackers….needless to say, I ran out of time before I had discussed all that I planned…so its nice to be here and have just a little bit more time to discuss some of my observations about these devices and about some of the underlying technology trends. Additionally, I’d like to talk about where these devices might help us as health sciences librarians—and what we can do with them. </a:t>
            </a:r>
            <a:endParaRPr lang="en-US" dirty="0"/>
          </a:p>
        </p:txBody>
      </p:sp>
      <p:sp>
        <p:nvSpPr>
          <p:cNvPr id="4" name="Slide Number Placeholder 3"/>
          <p:cNvSpPr>
            <a:spLocks noGrp="1"/>
          </p:cNvSpPr>
          <p:nvPr>
            <p:ph type="sldNum" sz="quarter" idx="10"/>
          </p:nvPr>
        </p:nvSpPr>
        <p:spPr/>
        <p:txBody>
          <a:bodyPr/>
          <a:lstStyle/>
          <a:p>
            <a:fld id="{BD860C0D-F9C9-415C-97C1-F20DC7616A68}" type="slidenum">
              <a:rPr lang="en-US" smtClean="0"/>
              <a:t>1</a:t>
            </a:fld>
            <a:endParaRPr lang="en-US"/>
          </a:p>
        </p:txBody>
      </p:sp>
    </p:spTree>
    <p:extLst>
      <p:ext uri="{BB962C8B-B14F-4D97-AF65-F5344CB8AC3E}">
        <p14:creationId xmlns:p14="http://schemas.microsoft.com/office/powerpoint/2010/main" val="665235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brevity’s sake, </a:t>
            </a:r>
            <a:r>
              <a:rPr lang="en-US" dirty="0" smtClean="0"/>
              <a:t>my questions about wearable technology and this idea of the quantified</a:t>
            </a:r>
            <a:r>
              <a:rPr lang="en-US" baseline="0" dirty="0" smtClean="0"/>
              <a:t> self could be boiled down to these 2 questions…(now you’re starting to see what the 7 minutes they gave me at ALA didn’t quite cur it, right? Curiosity’s a burden)</a:t>
            </a:r>
            <a:endParaRPr lang="en-US" dirty="0"/>
          </a:p>
        </p:txBody>
      </p:sp>
      <p:sp>
        <p:nvSpPr>
          <p:cNvPr id="4" name="Slide Number Placeholder 3"/>
          <p:cNvSpPr>
            <a:spLocks noGrp="1"/>
          </p:cNvSpPr>
          <p:nvPr>
            <p:ph type="sldNum" sz="quarter" idx="10"/>
          </p:nvPr>
        </p:nvSpPr>
        <p:spPr/>
        <p:txBody>
          <a:bodyPr/>
          <a:lstStyle/>
          <a:p>
            <a:fld id="{BD860C0D-F9C9-415C-97C1-F20DC7616A68}" type="slidenum">
              <a:rPr lang="en-US" smtClean="0"/>
              <a:t>19</a:t>
            </a:fld>
            <a:endParaRPr lang="en-US"/>
          </a:p>
        </p:txBody>
      </p:sp>
    </p:spTree>
    <p:extLst>
      <p:ext uri="{BB962C8B-B14F-4D97-AF65-F5344CB8AC3E}">
        <p14:creationId xmlns:p14="http://schemas.microsoft.com/office/powerpoint/2010/main" val="1525794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came up with a project to find and evaluate some wearable devices—devices that were much more than just fun—but were also a way to start collecting my own personal data. I also wanted to see how,</a:t>
            </a:r>
            <a:r>
              <a:rPr lang="en-US" baseline="0" dirty="0" smtClean="0"/>
              <a:t> if any, these devices might help health information consumers—and the librarians that work to respond to their information needs. </a:t>
            </a:r>
            <a:endParaRPr lang="en-US" dirty="0" smtClean="0"/>
          </a:p>
          <a:p>
            <a:endParaRPr lang="en-US" dirty="0" smtClean="0"/>
          </a:p>
          <a:p>
            <a:endParaRPr lang="en-US" dirty="0" smtClean="0"/>
          </a:p>
          <a:p>
            <a:r>
              <a:rPr lang="en-US" dirty="0" smtClean="0"/>
              <a:t>As these topics relate to the</a:t>
            </a:r>
            <a:r>
              <a:rPr lang="en-US" baseline="0" dirty="0" smtClean="0"/>
              <a:t> collection of health information –and to help answer my initial questions about the significance of emerging wearable technologies</a:t>
            </a:r>
            <a:endParaRPr lang="en-US" dirty="0"/>
          </a:p>
        </p:txBody>
      </p:sp>
      <p:sp>
        <p:nvSpPr>
          <p:cNvPr id="4" name="Slide Number Placeholder 3"/>
          <p:cNvSpPr>
            <a:spLocks noGrp="1"/>
          </p:cNvSpPr>
          <p:nvPr>
            <p:ph type="sldNum" sz="quarter" idx="10"/>
          </p:nvPr>
        </p:nvSpPr>
        <p:spPr/>
        <p:txBody>
          <a:bodyPr/>
          <a:lstStyle/>
          <a:p>
            <a:fld id="{BD860C0D-F9C9-415C-97C1-F20DC7616A68}" type="slidenum">
              <a:rPr lang="en-US" smtClean="0"/>
              <a:t>20</a:t>
            </a:fld>
            <a:endParaRPr lang="en-US"/>
          </a:p>
        </p:txBody>
      </p:sp>
    </p:spTree>
    <p:extLst>
      <p:ext uri="{BB962C8B-B14F-4D97-AF65-F5344CB8AC3E}">
        <p14:creationId xmlns:p14="http://schemas.microsoft.com/office/powerpoint/2010/main" val="2501121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Slide 3: Monitors</a:t>
            </a:r>
          </a:p>
          <a:p>
            <a:r>
              <a:rPr lang="en-US" sz="1200" kern="1200" dirty="0" smtClean="0">
                <a:solidFill>
                  <a:schemeClr val="tx1"/>
                </a:solidFill>
                <a:latin typeface="+mn-lt"/>
                <a:ea typeface="+mn-ea"/>
                <a:cs typeface="+mn-cs"/>
              </a:rPr>
              <a:t>So, about a year ago, in April, I started testing devices-- the Jawbone Up, the </a:t>
            </a:r>
            <a:r>
              <a:rPr lang="en-US" sz="1200" kern="1200" dirty="0" err="1" smtClean="0">
                <a:solidFill>
                  <a:schemeClr val="tx1"/>
                </a:solidFill>
                <a:latin typeface="+mn-lt"/>
                <a:ea typeface="+mn-ea"/>
                <a:cs typeface="+mn-cs"/>
              </a:rPr>
              <a:t>Fitbit</a:t>
            </a:r>
            <a:r>
              <a:rPr lang="en-US" sz="1200" kern="1200" dirty="0" smtClean="0">
                <a:solidFill>
                  <a:schemeClr val="tx1"/>
                </a:solidFill>
                <a:latin typeface="+mn-lt"/>
                <a:ea typeface="+mn-ea"/>
                <a:cs typeface="+mn-cs"/>
              </a:rPr>
              <a:t> One, and the </a:t>
            </a:r>
            <a:r>
              <a:rPr lang="en-US" sz="1200" kern="1200" dirty="0" err="1" smtClean="0">
                <a:solidFill>
                  <a:schemeClr val="tx1"/>
                </a:solidFill>
                <a:latin typeface="+mn-lt"/>
                <a:ea typeface="+mn-ea"/>
                <a:cs typeface="+mn-cs"/>
              </a:rPr>
              <a:t>iHealth</a:t>
            </a:r>
            <a:r>
              <a:rPr lang="en-US" sz="1200" kern="1200" dirty="0" smtClean="0">
                <a:solidFill>
                  <a:schemeClr val="tx1"/>
                </a:solidFill>
                <a:latin typeface="+mn-lt"/>
                <a:ea typeface="+mn-ea"/>
                <a:cs typeface="+mn-cs"/>
              </a:rPr>
              <a:t> watch band to see how they captured personal health data, leading health consumers to think and act with more health conscious. Along the way I've also started looking at the Nike Fuel activity band and have replaced the </a:t>
            </a:r>
            <a:r>
              <a:rPr lang="en-US" sz="1200" kern="1200" dirty="0" err="1" smtClean="0">
                <a:solidFill>
                  <a:schemeClr val="tx1"/>
                </a:solidFill>
                <a:latin typeface="+mn-lt"/>
                <a:ea typeface="+mn-ea"/>
                <a:cs typeface="+mn-cs"/>
              </a:rPr>
              <a:t>Fitbit</a:t>
            </a:r>
            <a:r>
              <a:rPr lang="en-US" sz="1200" kern="1200" dirty="0" smtClean="0">
                <a:solidFill>
                  <a:schemeClr val="tx1"/>
                </a:solidFill>
                <a:latin typeface="+mn-lt"/>
                <a:ea typeface="+mn-ea"/>
                <a:cs typeface="+mn-cs"/>
              </a:rPr>
              <a:t> One with the </a:t>
            </a:r>
            <a:r>
              <a:rPr lang="en-US" sz="1200" kern="1200" dirty="0" err="1" smtClean="0">
                <a:solidFill>
                  <a:schemeClr val="tx1"/>
                </a:solidFill>
                <a:latin typeface="+mn-lt"/>
                <a:ea typeface="+mn-ea"/>
                <a:cs typeface="+mn-cs"/>
              </a:rPr>
              <a:t>Fitbit</a:t>
            </a:r>
            <a:r>
              <a:rPr lang="en-US" sz="1200" kern="1200" dirty="0" smtClean="0">
                <a:solidFill>
                  <a:schemeClr val="tx1"/>
                </a:solidFill>
                <a:latin typeface="+mn-lt"/>
                <a:ea typeface="+mn-ea"/>
                <a:cs typeface="+mn-cs"/>
              </a:rPr>
              <a:t> flex. These represent a portion of products, apps, and devices available to consumers</a:t>
            </a:r>
            <a:r>
              <a:rPr lang="en-US" sz="1200" kern="1200" baseline="0" dirty="0" smtClean="0">
                <a:solidFill>
                  <a:schemeClr val="tx1"/>
                </a:solidFill>
                <a:latin typeface="+mn-lt"/>
                <a:ea typeface="+mn-ea"/>
                <a:cs typeface="+mn-cs"/>
              </a:rPr>
              <a:t> and just the ones I’ve chose to use in taking a look at this trend. </a:t>
            </a:r>
            <a:endParaRPr lang="en-US" dirty="0"/>
          </a:p>
        </p:txBody>
      </p:sp>
      <p:sp>
        <p:nvSpPr>
          <p:cNvPr id="4" name="Slide Number Placeholder 3"/>
          <p:cNvSpPr>
            <a:spLocks noGrp="1"/>
          </p:cNvSpPr>
          <p:nvPr>
            <p:ph type="sldNum" sz="quarter" idx="10"/>
          </p:nvPr>
        </p:nvSpPr>
        <p:spPr/>
        <p:txBody>
          <a:bodyPr/>
          <a:lstStyle/>
          <a:p>
            <a:fld id="{4959D34D-1E82-1843-847C-E6833720C96F}" type="slidenum">
              <a:rPr lang="en-US" smtClean="0"/>
              <a:t>21</a:t>
            </a:fld>
            <a:endParaRPr lang="en-US"/>
          </a:p>
        </p:txBody>
      </p:sp>
    </p:spTree>
    <p:extLst>
      <p:ext uri="{BB962C8B-B14F-4D97-AF65-F5344CB8AC3E}">
        <p14:creationId xmlns:p14="http://schemas.microsoft.com/office/powerpoint/2010/main" val="1028310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also tried out these additional devices—the</a:t>
            </a:r>
            <a:r>
              <a:rPr lang="en-US" baseline="0" dirty="0" smtClean="0"/>
              <a:t> </a:t>
            </a:r>
            <a:r>
              <a:rPr lang="en-US" baseline="0" dirty="0" err="1" smtClean="0"/>
              <a:t>ihealth</a:t>
            </a:r>
            <a:r>
              <a:rPr lang="en-US" baseline="0" dirty="0" smtClean="0"/>
              <a:t> blood pressure cuff and the Aria </a:t>
            </a:r>
            <a:r>
              <a:rPr lang="en-US" baseline="0" dirty="0" err="1" smtClean="0"/>
              <a:t>fitbit</a:t>
            </a:r>
            <a:r>
              <a:rPr lang="en-US" baseline="0" dirty="0" smtClean="0"/>
              <a:t> scale to capture weight and blood pressure. Although these devices worked well enough, I didn’t use them consistently enough to provide data over time. </a:t>
            </a:r>
          </a:p>
          <a:p>
            <a:r>
              <a:rPr lang="en-US" baseline="0" dirty="0" smtClean="0"/>
              <a:t>The blood pressure cuff worked with apple devices, so the data synced well in the </a:t>
            </a:r>
            <a:r>
              <a:rPr lang="en-US" baseline="0" dirty="0" err="1" smtClean="0"/>
              <a:t>ihealth</a:t>
            </a:r>
            <a:r>
              <a:rPr lang="en-US" baseline="0" dirty="0" smtClean="0"/>
              <a:t> app and in </a:t>
            </a:r>
            <a:r>
              <a:rPr lang="en-US" baseline="0" dirty="0" err="1" smtClean="0"/>
              <a:t>rythum</a:t>
            </a:r>
            <a:r>
              <a:rPr lang="en-US" baseline="0" dirty="0" smtClean="0"/>
              <a:t> with the </a:t>
            </a:r>
            <a:r>
              <a:rPr lang="en-US" baseline="0" dirty="0" err="1" smtClean="0"/>
              <a:t>ihealth</a:t>
            </a:r>
            <a:r>
              <a:rPr lang="en-US" baseline="0" dirty="0" smtClean="0"/>
              <a:t> activity monitor. I don’t think that the cuff is as accurate a diagnostic tool as found in healthcare settings, but it does seem to be useful for folks who need to be </a:t>
            </a:r>
            <a:r>
              <a:rPr lang="en-US" baseline="0" dirty="0" err="1" smtClean="0"/>
              <a:t>concious</a:t>
            </a:r>
            <a:r>
              <a:rPr lang="en-US" baseline="0" dirty="0" smtClean="0"/>
              <a:t> about </a:t>
            </a:r>
            <a:r>
              <a:rPr lang="en-US" baseline="0" dirty="0" err="1" smtClean="0"/>
              <a:t>bllod</a:t>
            </a:r>
            <a:r>
              <a:rPr lang="en-US" baseline="0" dirty="0" smtClean="0"/>
              <a:t> pressure issues and behaviors to modify. </a:t>
            </a:r>
          </a:p>
          <a:p>
            <a:endParaRPr lang="en-US" baseline="0" dirty="0" smtClean="0"/>
          </a:p>
          <a:p>
            <a:r>
              <a:rPr lang="en-US" baseline="0" dirty="0" smtClean="0"/>
              <a:t>The aria </a:t>
            </a:r>
            <a:r>
              <a:rPr lang="en-US" baseline="0" dirty="0" err="1" smtClean="0"/>
              <a:t>fitbit</a:t>
            </a:r>
            <a:r>
              <a:rPr lang="en-US" baseline="0" dirty="0" smtClean="0"/>
              <a:t> scale works pretty good, but I found it was </a:t>
            </a:r>
            <a:r>
              <a:rPr lang="en-US" baseline="0" dirty="0" err="1" smtClean="0"/>
              <a:t>senstive</a:t>
            </a:r>
            <a:r>
              <a:rPr lang="en-US" baseline="0" dirty="0" smtClean="0"/>
              <a:t> to the surface it was placed on and gave different readings accordingly. But, the data is recorded over time on the scale for multiple users and syncs wirelessly with the </a:t>
            </a:r>
            <a:r>
              <a:rPr lang="en-US" baseline="0" dirty="0" err="1" smtClean="0"/>
              <a:t>fitbit</a:t>
            </a:r>
            <a:r>
              <a:rPr lang="en-US" baseline="0" dirty="0" smtClean="0"/>
              <a:t> application, also capturing data from the wrist monitor. </a:t>
            </a:r>
            <a:endParaRPr lang="en-US" dirty="0"/>
          </a:p>
        </p:txBody>
      </p:sp>
      <p:sp>
        <p:nvSpPr>
          <p:cNvPr id="4" name="Slide Number Placeholder 3"/>
          <p:cNvSpPr>
            <a:spLocks noGrp="1"/>
          </p:cNvSpPr>
          <p:nvPr>
            <p:ph type="sldNum" sz="quarter" idx="10"/>
          </p:nvPr>
        </p:nvSpPr>
        <p:spPr/>
        <p:txBody>
          <a:bodyPr/>
          <a:lstStyle/>
          <a:p>
            <a:fld id="{BD860C0D-F9C9-415C-97C1-F20DC7616A68}" type="slidenum">
              <a:rPr lang="en-US" smtClean="0"/>
              <a:t>22</a:t>
            </a:fld>
            <a:endParaRPr lang="en-US"/>
          </a:p>
        </p:txBody>
      </p:sp>
    </p:spTree>
    <p:extLst>
      <p:ext uri="{BB962C8B-B14F-4D97-AF65-F5344CB8AC3E}">
        <p14:creationId xmlns:p14="http://schemas.microsoft.com/office/powerpoint/2010/main" val="3959089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Slide 6: </a:t>
            </a:r>
            <a:r>
              <a:rPr lang="en-US" sz="1200" kern="1200" dirty="0" err="1" smtClean="0">
                <a:solidFill>
                  <a:schemeClr val="tx1"/>
                </a:solidFill>
                <a:latin typeface="+mn-lt"/>
                <a:ea typeface="+mn-ea"/>
                <a:cs typeface="+mn-cs"/>
              </a:rPr>
              <a:t>Fitbits</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Fitbit</a:t>
            </a:r>
            <a:r>
              <a:rPr lang="en-US" sz="1200" kern="1200" dirty="0" smtClean="0">
                <a:solidFill>
                  <a:schemeClr val="tx1"/>
                </a:solidFill>
                <a:latin typeface="+mn-lt"/>
                <a:ea typeface="+mn-ea"/>
                <a:cs typeface="+mn-cs"/>
              </a:rPr>
              <a:t> aimed to fulfill many of the same activity/sleep functions and enables users to sync data via Bluetooth (Up bracelet need hard connection to device and USB to charge) </a:t>
            </a:r>
            <a:r>
              <a:rPr lang="en-US" sz="1200" kern="1200" dirty="0" err="1" smtClean="0">
                <a:solidFill>
                  <a:schemeClr val="tx1"/>
                </a:solidFill>
                <a:latin typeface="+mn-lt"/>
                <a:ea typeface="+mn-ea"/>
                <a:cs typeface="+mn-cs"/>
              </a:rPr>
              <a:t>Fitbit</a:t>
            </a:r>
            <a:r>
              <a:rPr lang="en-US" sz="1200" kern="1200" dirty="0" smtClean="0">
                <a:solidFill>
                  <a:schemeClr val="tx1"/>
                </a:solidFill>
                <a:latin typeface="+mn-lt"/>
                <a:ea typeface="+mn-ea"/>
                <a:cs typeface="+mn-cs"/>
              </a:rPr>
              <a:t> allows monitors and other devices such as scales to feed data to the users personal web profile where goals, caloric consumption, sleep and other metrics are captured. </a:t>
            </a:r>
            <a:endParaRPr lang="en-US" dirty="0"/>
          </a:p>
        </p:txBody>
      </p:sp>
      <p:sp>
        <p:nvSpPr>
          <p:cNvPr id="4" name="Slide Number Placeholder 3"/>
          <p:cNvSpPr>
            <a:spLocks noGrp="1"/>
          </p:cNvSpPr>
          <p:nvPr>
            <p:ph type="sldNum" sz="quarter" idx="10"/>
          </p:nvPr>
        </p:nvSpPr>
        <p:spPr/>
        <p:txBody>
          <a:bodyPr/>
          <a:lstStyle/>
          <a:p>
            <a:fld id="{4959D34D-1E82-1843-847C-E6833720C96F}" type="slidenum">
              <a:rPr lang="en-US" smtClean="0"/>
              <a:t>23</a:t>
            </a:fld>
            <a:endParaRPr lang="en-US"/>
          </a:p>
        </p:txBody>
      </p:sp>
    </p:spTree>
    <p:extLst>
      <p:ext uri="{BB962C8B-B14F-4D97-AF65-F5344CB8AC3E}">
        <p14:creationId xmlns:p14="http://schemas.microsoft.com/office/powerpoint/2010/main" val="2060704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Slide 7: </a:t>
            </a:r>
            <a:r>
              <a:rPr lang="en-US" sz="1200" kern="1200" dirty="0" err="1" smtClean="0">
                <a:solidFill>
                  <a:schemeClr val="tx1"/>
                </a:solidFill>
                <a:latin typeface="+mn-lt"/>
                <a:ea typeface="+mn-ea"/>
                <a:cs typeface="+mn-cs"/>
              </a:rPr>
              <a:t>Fitbit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Here's a dashboard view of my data captured on Monday this week</a:t>
            </a:r>
            <a:endParaRPr lang="en-US" dirty="0"/>
          </a:p>
        </p:txBody>
      </p:sp>
      <p:sp>
        <p:nvSpPr>
          <p:cNvPr id="4" name="Slide Number Placeholder 3"/>
          <p:cNvSpPr>
            <a:spLocks noGrp="1"/>
          </p:cNvSpPr>
          <p:nvPr>
            <p:ph type="sldNum" sz="quarter" idx="10"/>
          </p:nvPr>
        </p:nvSpPr>
        <p:spPr/>
        <p:txBody>
          <a:bodyPr/>
          <a:lstStyle/>
          <a:p>
            <a:fld id="{4959D34D-1E82-1843-847C-E6833720C96F}" type="slidenum">
              <a:rPr lang="en-US" smtClean="0"/>
              <a:t>24</a:t>
            </a:fld>
            <a:endParaRPr lang="en-US"/>
          </a:p>
        </p:txBody>
      </p:sp>
    </p:spTree>
    <p:extLst>
      <p:ext uri="{BB962C8B-B14F-4D97-AF65-F5344CB8AC3E}">
        <p14:creationId xmlns:p14="http://schemas.microsoft.com/office/powerpoint/2010/main" val="2176941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Slide 8: </a:t>
            </a:r>
            <a:r>
              <a:rPr lang="en-US" sz="1200" kern="1200" dirty="0" err="1" smtClean="0">
                <a:solidFill>
                  <a:schemeClr val="tx1"/>
                </a:solidFill>
                <a:latin typeface="+mn-lt"/>
                <a:ea typeface="+mn-ea"/>
                <a:cs typeface="+mn-cs"/>
              </a:rPr>
              <a:t>Fitbit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Specific activity data show steps, calories, distance moved, as well as floors/stairs---shown here, but also a feature of Up, devices track periods of low and high activity giving users data on when activity may be increased</a:t>
            </a:r>
            <a:endParaRPr lang="en-US" dirty="0"/>
          </a:p>
        </p:txBody>
      </p:sp>
      <p:sp>
        <p:nvSpPr>
          <p:cNvPr id="4" name="Slide Number Placeholder 3"/>
          <p:cNvSpPr>
            <a:spLocks noGrp="1"/>
          </p:cNvSpPr>
          <p:nvPr>
            <p:ph type="sldNum" sz="quarter" idx="10"/>
          </p:nvPr>
        </p:nvSpPr>
        <p:spPr/>
        <p:txBody>
          <a:bodyPr/>
          <a:lstStyle/>
          <a:p>
            <a:fld id="{4959D34D-1E82-1843-847C-E6833720C96F}" type="slidenum">
              <a:rPr lang="en-US" smtClean="0"/>
              <a:t>25</a:t>
            </a:fld>
            <a:endParaRPr lang="en-US"/>
          </a:p>
        </p:txBody>
      </p:sp>
    </p:spTree>
    <p:extLst>
      <p:ext uri="{BB962C8B-B14F-4D97-AF65-F5344CB8AC3E}">
        <p14:creationId xmlns:p14="http://schemas.microsoft.com/office/powerpoint/2010/main" val="1494246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Slide 4: Jawbone </a:t>
            </a:r>
            <a:r>
              <a:rPr lang="en-US" sz="1200" kern="1200" dirty="0" err="1" smtClean="0">
                <a:solidFill>
                  <a:schemeClr val="tx1"/>
                </a:solidFill>
                <a:latin typeface="+mn-lt"/>
                <a:ea typeface="+mn-ea"/>
                <a:cs typeface="+mn-cs"/>
              </a:rPr>
              <a:t>Up</a:t>
            </a:r>
            <a:r>
              <a:rPr lang="en-US" sz="1200" b="1" kern="1200" dirty="0" err="1" smtClean="0">
                <a:solidFill>
                  <a:schemeClr val="tx1"/>
                </a:solidFill>
                <a:effectLst/>
                <a:latin typeface="+mn-lt"/>
                <a:ea typeface="+mn-ea"/>
                <a:cs typeface="+mn-cs"/>
              </a:rPr>
              <a:t>Jawbone</a:t>
            </a:r>
            <a:r>
              <a:rPr lang="en-US" sz="1200" b="1" kern="1200" dirty="0" smtClean="0">
                <a:solidFill>
                  <a:schemeClr val="tx1"/>
                </a:solidFill>
                <a:effectLst/>
                <a:latin typeface="+mn-lt"/>
                <a:ea typeface="+mn-ea"/>
                <a:cs typeface="+mn-cs"/>
              </a:rPr>
              <a:t> Up Bracelet</a:t>
            </a:r>
            <a:r>
              <a:rPr lang="en-US" sz="1200" kern="1200" dirty="0" smtClean="0">
                <a:solidFill>
                  <a:schemeClr val="tx1"/>
                </a:solidFill>
                <a:effectLst/>
                <a:latin typeface="+mn-lt"/>
                <a:ea typeface="+mn-ea"/>
                <a:cs typeface="+mn-cs"/>
              </a:rPr>
              <a:t>—Cost: 129.00</a:t>
            </a:r>
          </a:p>
          <a:p>
            <a:r>
              <a:rPr lang="en-US" sz="1200" kern="1200" dirty="0" smtClean="0">
                <a:solidFill>
                  <a:schemeClr val="tx1"/>
                </a:solidFill>
                <a:effectLst/>
                <a:latin typeface="+mn-lt"/>
                <a:ea typeface="+mn-ea"/>
                <a:cs typeface="+mn-cs"/>
              </a:rPr>
              <a:t>Functions: Tracks steps, sleep quality (time until sleep, time in bed, times awake, total sleep, total awake, light sleep vs. deep sleep), profile settings, band calibration, team up with friends, daily news feed, smart sleep alarms, idle alert, stop watch, power nap, ability to log workout, sleep, set steps goal, sleep goal</a:t>
            </a:r>
          </a:p>
          <a:p>
            <a:r>
              <a:rPr lang="en-US" sz="1200" kern="1200" dirty="0" smtClean="0">
                <a:solidFill>
                  <a:schemeClr val="tx1"/>
                </a:solidFill>
                <a:effectLst/>
                <a:latin typeface="+mn-lt"/>
                <a:ea typeface="+mn-ea"/>
                <a:cs typeface="+mn-cs"/>
              </a:rPr>
              <a:t>Pros: Nice styling, most durable, comfortable, Free app; waterproof ; possibly best sleep monitor, accurate steps taken w/ ability to calibrate, share w/social media</a:t>
            </a:r>
          </a:p>
          <a:p>
            <a:r>
              <a:rPr lang="en-US" sz="1200" kern="1200" dirty="0" smtClean="0">
                <a:solidFill>
                  <a:schemeClr val="tx1"/>
                </a:solidFill>
                <a:effectLst/>
                <a:latin typeface="+mn-lt"/>
                <a:ea typeface="+mn-ea"/>
                <a:cs typeface="+mn-cs"/>
              </a:rPr>
              <a:t>Cons: Have to plug in to device to sync (no blue tooth); App doesn't sync with fuller featured website but             does partner with other apps w/ sites like </a:t>
            </a:r>
            <a:r>
              <a:rPr lang="en-US" sz="1200" kern="1200" dirty="0" err="1" smtClean="0">
                <a:solidFill>
                  <a:schemeClr val="tx1"/>
                </a:solidFill>
                <a:effectLst/>
                <a:latin typeface="+mn-lt"/>
                <a:ea typeface="+mn-ea"/>
                <a:cs typeface="+mn-cs"/>
              </a:rPr>
              <a:t>MyFitnessPal</a:t>
            </a:r>
            <a:r>
              <a:rPr lang="en-US" sz="1200" kern="1200" dirty="0" smtClean="0">
                <a:solidFill>
                  <a:schemeClr val="tx1"/>
                </a:solidFill>
                <a:effectLst/>
                <a:latin typeface="+mn-lt"/>
                <a:ea typeface="+mn-ea"/>
                <a:cs typeface="+mn-cs"/>
              </a:rPr>
              <a:t>, no share via email?, </a:t>
            </a:r>
          </a:p>
          <a:p>
            <a:endParaRPr lang="en-US"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Up bracelet by Jawbone seems to be popular and measures daily activity in steps as well as calories expended. The band also captures data about your sleep—total sleep, time in minutes until fell asleep, as well as light sleep vs. deep sleep and sleep efficiency. You can also have the Up bracelet wake you within a set time period up to 30 minutes of a light sleep cycle, to make waking up easier. Alarms and reminders can also be set to remind you to move. Data is best displayed through the mobile app—these are a few screenshots. </a:t>
            </a:r>
            <a:endParaRPr lang="en-US" dirty="0"/>
          </a:p>
        </p:txBody>
      </p:sp>
      <p:sp>
        <p:nvSpPr>
          <p:cNvPr id="4" name="Slide Number Placeholder 3"/>
          <p:cNvSpPr>
            <a:spLocks noGrp="1"/>
          </p:cNvSpPr>
          <p:nvPr>
            <p:ph type="sldNum" sz="quarter" idx="10"/>
          </p:nvPr>
        </p:nvSpPr>
        <p:spPr/>
        <p:txBody>
          <a:bodyPr/>
          <a:lstStyle/>
          <a:p>
            <a:fld id="{4959D34D-1E82-1843-847C-E6833720C96F}" type="slidenum">
              <a:rPr lang="en-US" smtClean="0"/>
              <a:t>27</a:t>
            </a:fld>
            <a:endParaRPr lang="en-US"/>
          </a:p>
        </p:txBody>
      </p:sp>
    </p:spTree>
    <p:extLst>
      <p:ext uri="{BB962C8B-B14F-4D97-AF65-F5344CB8AC3E}">
        <p14:creationId xmlns:p14="http://schemas.microsoft.com/office/powerpoint/2010/main" val="1197124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Slide 9: </a:t>
            </a:r>
            <a:r>
              <a:rPr lang="en-US" sz="1200" kern="1200" dirty="0" err="1" smtClean="0">
                <a:solidFill>
                  <a:schemeClr val="tx1"/>
                </a:solidFill>
                <a:latin typeface="+mn-lt"/>
                <a:ea typeface="+mn-ea"/>
                <a:cs typeface="+mn-cs"/>
              </a:rPr>
              <a:t>iHealth</a:t>
            </a:r>
            <a:endParaRPr lang="en-US" sz="1200" kern="1200" dirty="0" smtClean="0">
              <a:solidFill>
                <a:schemeClr val="tx1"/>
              </a:solidFill>
              <a:latin typeface="+mn-lt"/>
              <a:ea typeface="+mn-ea"/>
              <a:cs typeface="+mn-cs"/>
            </a:endParaRPr>
          </a:p>
          <a:p>
            <a:r>
              <a:rPr lang="en-US" sz="1200" b="1" kern="1200" dirty="0" err="1" smtClean="0">
                <a:solidFill>
                  <a:schemeClr val="tx1"/>
                </a:solidFill>
                <a:effectLst/>
                <a:latin typeface="+mn-lt"/>
                <a:ea typeface="+mn-ea"/>
                <a:cs typeface="+mn-cs"/>
              </a:rPr>
              <a:t>iHealth</a:t>
            </a:r>
            <a:r>
              <a:rPr lang="en-US" sz="1200" b="1" kern="1200" dirty="0" smtClean="0">
                <a:solidFill>
                  <a:schemeClr val="tx1"/>
                </a:solidFill>
                <a:effectLst/>
                <a:latin typeface="+mn-lt"/>
                <a:ea typeface="+mn-ea"/>
                <a:cs typeface="+mn-cs"/>
              </a:rPr>
              <a:t> wrist monitor</a:t>
            </a:r>
            <a:r>
              <a:rPr lang="en-US" sz="1200" kern="1200" dirty="0" smtClean="0">
                <a:solidFill>
                  <a:schemeClr val="tx1"/>
                </a:solidFill>
                <a:effectLst/>
                <a:latin typeface="+mn-lt"/>
                <a:ea typeface="+mn-ea"/>
                <a:cs typeface="+mn-cs"/>
              </a:rPr>
              <a:t>—Cost: 59.99</a:t>
            </a:r>
          </a:p>
          <a:p>
            <a:r>
              <a:rPr lang="en-US" sz="1200" kern="1200" dirty="0" smtClean="0">
                <a:solidFill>
                  <a:schemeClr val="tx1"/>
                </a:solidFill>
                <a:effectLst/>
                <a:latin typeface="+mn-lt"/>
                <a:ea typeface="+mn-ea"/>
                <a:cs typeface="+mn-cs"/>
              </a:rPr>
              <a:t>Functions: Tracks steps taken; Sleep efficiency, duration, active vs. asleep, set goals (steps, weight loss,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input exercise, dietary info to calculate calorie consumption/loss, trends/analysis, manually enter weight, food, exercise, works with </a:t>
            </a:r>
            <a:r>
              <a:rPr lang="en-US" sz="1200" kern="1200" dirty="0" err="1" smtClean="0">
                <a:solidFill>
                  <a:schemeClr val="tx1"/>
                </a:solidFill>
                <a:effectLst/>
                <a:latin typeface="+mn-lt"/>
                <a:ea typeface="+mn-ea"/>
                <a:cs typeface="+mn-cs"/>
              </a:rPr>
              <a:t>MyFitnessPal</a:t>
            </a:r>
            <a:r>
              <a:rPr lang="en-US" sz="1200" kern="1200" dirty="0" smtClean="0">
                <a:solidFill>
                  <a:schemeClr val="tx1"/>
                </a:solidFill>
                <a:effectLst/>
                <a:latin typeface="+mn-lt"/>
                <a:ea typeface="+mn-ea"/>
                <a:cs typeface="+mn-cs"/>
              </a:rPr>
              <a:t> app (better exercise/nutrition database than health), tells time, calories burned, goal progress</a:t>
            </a:r>
          </a:p>
          <a:p>
            <a:r>
              <a:rPr lang="en-US" sz="1200" kern="1200" dirty="0" smtClean="0">
                <a:solidFill>
                  <a:schemeClr val="tx1"/>
                </a:solidFill>
                <a:effectLst/>
                <a:latin typeface="+mn-lt"/>
                <a:ea typeface="+mn-ea"/>
                <a:cs typeface="+mn-cs"/>
              </a:rPr>
              <a:t>Pros: Free App, full featured site, export to email, social media; App supports multiple device types—monitor, scale, blood pressure all in one, waterproof, easy to see how many steps so far/progress, also tells time</a:t>
            </a:r>
          </a:p>
          <a:p>
            <a:r>
              <a:rPr lang="en-US" sz="1200" kern="1200" dirty="0" smtClean="0">
                <a:solidFill>
                  <a:schemeClr val="tx1"/>
                </a:solidFill>
                <a:effectLst/>
                <a:latin typeface="+mn-lt"/>
                <a:ea typeface="+mn-ea"/>
                <a:cs typeface="+mn-cs"/>
              </a:rPr>
              <a:t>Cons: Somewhat less durable than Jawbone Up-- got scratched early/easy; </a:t>
            </a:r>
          </a:p>
          <a:p>
            <a:r>
              <a:rPr lang="en-US" sz="1200" kern="1200" dirty="0" smtClean="0">
                <a:solidFill>
                  <a:schemeClr val="tx1"/>
                </a:solidFill>
                <a:latin typeface="+mn-lt"/>
                <a:ea typeface="+mn-ea"/>
                <a:cs typeface="+mn-cs"/>
              </a:rPr>
              <a:t>A key feature of this device was both in the time function but also knowing specific numbers of steps during the day to allow more on the spot progress checks. </a:t>
            </a:r>
            <a:r>
              <a:rPr lang="en-US" sz="1200" kern="1200" dirty="0" err="1" smtClean="0">
                <a:solidFill>
                  <a:schemeClr val="tx1"/>
                </a:solidFill>
                <a:latin typeface="+mn-lt"/>
                <a:ea typeface="+mn-ea"/>
                <a:cs typeface="+mn-cs"/>
              </a:rPr>
              <a:t>iHealth</a:t>
            </a:r>
            <a:r>
              <a:rPr lang="en-US" sz="1200" kern="1200" dirty="0" smtClean="0">
                <a:solidFill>
                  <a:schemeClr val="tx1"/>
                </a:solidFill>
                <a:latin typeface="+mn-lt"/>
                <a:ea typeface="+mn-ea"/>
                <a:cs typeface="+mn-cs"/>
              </a:rPr>
              <a:t> also uses Bluetooth and tracks much of the same data. </a:t>
            </a:r>
            <a:endParaRPr lang="en-US" dirty="0"/>
          </a:p>
        </p:txBody>
      </p:sp>
      <p:sp>
        <p:nvSpPr>
          <p:cNvPr id="4" name="Slide Number Placeholder 3"/>
          <p:cNvSpPr>
            <a:spLocks noGrp="1"/>
          </p:cNvSpPr>
          <p:nvPr>
            <p:ph type="sldNum" sz="quarter" idx="10"/>
          </p:nvPr>
        </p:nvSpPr>
        <p:spPr/>
        <p:txBody>
          <a:bodyPr/>
          <a:lstStyle/>
          <a:p>
            <a:fld id="{4959D34D-1E82-1843-847C-E6833720C96F}" type="slidenum">
              <a:rPr lang="en-US" smtClean="0"/>
              <a:t>30</a:t>
            </a:fld>
            <a:endParaRPr lang="en-US"/>
          </a:p>
        </p:txBody>
      </p:sp>
    </p:spTree>
    <p:extLst>
      <p:ext uri="{BB962C8B-B14F-4D97-AF65-F5344CB8AC3E}">
        <p14:creationId xmlns:p14="http://schemas.microsoft.com/office/powerpoint/2010/main" val="1708805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Slide 11: Nike Fuel</a:t>
            </a:r>
          </a:p>
          <a:p>
            <a:r>
              <a:rPr lang="en-US" sz="1200" kern="1200" dirty="0" smtClean="0">
                <a:solidFill>
                  <a:schemeClr val="tx1"/>
                </a:solidFill>
                <a:latin typeface="+mn-lt"/>
                <a:ea typeface="+mn-ea"/>
                <a:cs typeface="+mn-cs"/>
              </a:rPr>
              <a:t>I also tested the Nike Fuel bracelet, which tracks activity only, not sleep. The website is pretty cool, dynamically celebrating your accomplishments and encouraging goals. This band was very durable and obviously targets athletes. It also attempts to measure more than steps, distance, and calories, but a Nike-</a:t>
            </a:r>
            <a:r>
              <a:rPr lang="en-US" sz="1200" kern="1200" dirty="0" err="1" smtClean="0">
                <a:solidFill>
                  <a:schemeClr val="tx1"/>
                </a:solidFill>
                <a:latin typeface="+mn-lt"/>
                <a:ea typeface="+mn-ea"/>
                <a:cs typeface="+mn-cs"/>
              </a:rPr>
              <a:t>specifc</a:t>
            </a:r>
            <a:r>
              <a:rPr lang="en-US" sz="1200" kern="1200" dirty="0" smtClean="0">
                <a:solidFill>
                  <a:schemeClr val="tx1"/>
                </a:solidFill>
                <a:latin typeface="+mn-lt"/>
                <a:ea typeface="+mn-ea"/>
                <a:cs typeface="+mn-cs"/>
              </a:rPr>
              <a:t> metric, called Fuel—a number assigned to total energy expenditure—giving you Fuel points for not only running, walking, but weight training, basketball, swimming, aerobics, etc. The idea is to give you more credit for the activities you do, with out making users log every workout. Plus the Fuel number is supposed to encourage friends to challenge each other. </a:t>
            </a:r>
            <a:endParaRPr lang="en-US" dirty="0"/>
          </a:p>
        </p:txBody>
      </p:sp>
      <p:sp>
        <p:nvSpPr>
          <p:cNvPr id="4" name="Slide Number Placeholder 3"/>
          <p:cNvSpPr>
            <a:spLocks noGrp="1"/>
          </p:cNvSpPr>
          <p:nvPr>
            <p:ph type="sldNum" sz="quarter" idx="10"/>
          </p:nvPr>
        </p:nvSpPr>
        <p:spPr/>
        <p:txBody>
          <a:bodyPr/>
          <a:lstStyle/>
          <a:p>
            <a:fld id="{4959D34D-1E82-1843-847C-E6833720C96F}" type="slidenum">
              <a:rPr lang="en-US" smtClean="0"/>
              <a:t>33</a:t>
            </a:fld>
            <a:endParaRPr lang="en-US"/>
          </a:p>
        </p:txBody>
      </p:sp>
    </p:spTree>
    <p:extLst>
      <p:ext uri="{BB962C8B-B14F-4D97-AF65-F5344CB8AC3E}">
        <p14:creationId xmlns:p14="http://schemas.microsoft.com/office/powerpoint/2010/main" val="2818749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as the technology</a:t>
            </a:r>
            <a:r>
              <a:rPr lang="en-US" baseline="0" dirty="0" smtClean="0"/>
              <a:t> coordinator for the SE/A regional medical library, one of my unofficial responsibilities as I’ve come to understand it, is to be curious. Specifically about tech trends. I’m to find them and and be </a:t>
            </a:r>
            <a:r>
              <a:rPr lang="en-US" baseline="0" dirty="0" err="1" smtClean="0"/>
              <a:t>curious.about</a:t>
            </a:r>
            <a:r>
              <a:rPr lang="en-US" baseline="0" dirty="0" smtClean="0"/>
              <a:t> them. Ask why these things are so curious and why I should care. Being curious is hard work and takes a good bit of time—a lot of it reading about curious things others have dug up to write about. I’ve gone to conferences to hear about what makes others curious. And sometimes I get to share with others what I’ve been finding so curious. So here I am.  And here are 2 topics I’ve recently grown curious about—wearable tech and the quantified self. Topics that are kind of related—or at least find themselves sharing a table. And its because of these topics, I decided to explore a handful of mobile consumer health technologies—so this is where we begin our discussion today. And Yes, once you get the </a:t>
            </a:r>
            <a:r>
              <a:rPr lang="en-US" baseline="0" dirty="0" err="1" smtClean="0"/>
              <a:t>curiousity</a:t>
            </a:r>
            <a:r>
              <a:rPr lang="en-US" baseline="0" dirty="0" smtClean="0"/>
              <a:t> bug, it sort of just takes over. </a:t>
            </a:r>
            <a:endParaRPr lang="en-US" dirty="0"/>
          </a:p>
        </p:txBody>
      </p:sp>
      <p:sp>
        <p:nvSpPr>
          <p:cNvPr id="4" name="Slide Number Placeholder 3"/>
          <p:cNvSpPr>
            <a:spLocks noGrp="1"/>
          </p:cNvSpPr>
          <p:nvPr>
            <p:ph type="sldNum" sz="quarter" idx="10"/>
          </p:nvPr>
        </p:nvSpPr>
        <p:spPr/>
        <p:txBody>
          <a:bodyPr/>
          <a:lstStyle/>
          <a:p>
            <a:fld id="{BD860C0D-F9C9-415C-97C1-F20DC7616A68}" type="slidenum">
              <a:rPr lang="en-US" smtClean="0"/>
              <a:t>2</a:t>
            </a:fld>
            <a:endParaRPr lang="en-US"/>
          </a:p>
        </p:txBody>
      </p:sp>
    </p:spTree>
    <p:extLst>
      <p:ext uri="{BB962C8B-B14F-4D97-AF65-F5344CB8AC3E}">
        <p14:creationId xmlns:p14="http://schemas.microsoft.com/office/powerpoint/2010/main" val="2887020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Slide 13: Different devices, data</a:t>
            </a:r>
          </a:p>
          <a:p>
            <a:r>
              <a:rPr lang="en-US" sz="1200" kern="1200" dirty="0" smtClean="0">
                <a:solidFill>
                  <a:schemeClr val="tx1"/>
                </a:solidFill>
                <a:latin typeface="+mn-lt"/>
                <a:ea typeface="+mn-ea"/>
                <a:cs typeface="+mn-cs"/>
              </a:rPr>
              <a:t>I suppose a goal I've had also is judging which devices do well, hold up, and do what they say. Though the jury is still out in some regards, I've been able to start comparing how the devices collect data. In the three months of using the devices and capturing data, one observation that stands out is the differences  in data that each collects. Although each device seems consistent day to day, they do not measure the same and 10,000 steps with 1 device may likely not be measured as such with another device. </a:t>
            </a:r>
            <a:endParaRPr lang="en-US" dirty="0"/>
          </a:p>
        </p:txBody>
      </p:sp>
      <p:sp>
        <p:nvSpPr>
          <p:cNvPr id="4" name="Slide Number Placeholder 3"/>
          <p:cNvSpPr>
            <a:spLocks noGrp="1"/>
          </p:cNvSpPr>
          <p:nvPr>
            <p:ph type="sldNum" sz="quarter" idx="10"/>
          </p:nvPr>
        </p:nvSpPr>
        <p:spPr/>
        <p:txBody>
          <a:bodyPr/>
          <a:lstStyle/>
          <a:p>
            <a:fld id="{4959D34D-1E82-1843-847C-E6833720C96F}" type="slidenum">
              <a:rPr lang="en-US" smtClean="0"/>
              <a:t>40</a:t>
            </a:fld>
            <a:endParaRPr lang="en-US"/>
          </a:p>
        </p:txBody>
      </p:sp>
    </p:spTree>
    <p:extLst>
      <p:ext uri="{BB962C8B-B14F-4D97-AF65-F5344CB8AC3E}">
        <p14:creationId xmlns:p14="http://schemas.microsoft.com/office/powerpoint/2010/main" val="3562220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My first topic of curiosity, Wearable technologies, as the name implies, are devices and sensors attached or affixed to a user's person in some way to measures any number of vitals or activities. These devices will often act as extensions of other mobile devices such as smartphones or tablets that have the ability to interpret and display the information these </a:t>
            </a:r>
            <a:r>
              <a:rPr lang="en-US" sz="1200" kern="1200" dirty="0" err="1" smtClean="0">
                <a:solidFill>
                  <a:schemeClr val="tx1"/>
                </a:solidFill>
                <a:latin typeface="+mn-lt"/>
                <a:ea typeface="+mn-ea"/>
                <a:cs typeface="+mn-cs"/>
              </a:rPr>
              <a:t>wearables</a:t>
            </a:r>
            <a:r>
              <a:rPr lang="en-US" sz="1200" kern="1200" dirty="0" smtClean="0">
                <a:solidFill>
                  <a:schemeClr val="tx1"/>
                </a:solidFill>
                <a:latin typeface="+mn-lt"/>
                <a:ea typeface="+mn-ea"/>
                <a:cs typeface="+mn-cs"/>
              </a:rPr>
              <a:t> can collect. Wearable technology devices have the potential to offer users instant access to personal health data, information about a user's surrounding or the ability to communicate and collaborate with other users.</a:t>
            </a:r>
            <a:endParaRPr lang="en-US" dirty="0" smtClean="0"/>
          </a:p>
          <a:p>
            <a:endParaRPr lang="en-US" dirty="0"/>
          </a:p>
        </p:txBody>
      </p:sp>
      <p:sp>
        <p:nvSpPr>
          <p:cNvPr id="4" name="Slide Number Placeholder 3"/>
          <p:cNvSpPr>
            <a:spLocks noGrp="1"/>
          </p:cNvSpPr>
          <p:nvPr>
            <p:ph type="sldNum" sz="quarter" idx="10"/>
          </p:nvPr>
        </p:nvSpPr>
        <p:spPr/>
        <p:txBody>
          <a:bodyPr/>
          <a:lstStyle/>
          <a:p>
            <a:fld id="{BD860C0D-F9C9-415C-97C1-F20DC7616A68}" type="slidenum">
              <a:rPr lang="en-US" smtClean="0"/>
              <a:t>3</a:t>
            </a:fld>
            <a:endParaRPr lang="en-US"/>
          </a:p>
        </p:txBody>
      </p:sp>
    </p:spTree>
    <p:extLst>
      <p:ext uri="{BB962C8B-B14F-4D97-AF65-F5344CB8AC3E}">
        <p14:creationId xmlns:p14="http://schemas.microsoft.com/office/powerpoint/2010/main" val="3091283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Almost a year ago,</a:t>
            </a:r>
            <a:r>
              <a:rPr lang="en-US" baseline="0" dirty="0" smtClean="0"/>
              <a:t> wearable user interfaces was just located just past the peak of inflated expectations, while other technologies such as mobile health monitoring was even further ahead in its projected path toward mainstream adoption </a:t>
            </a:r>
            <a:endParaRPr lang="en-US" dirty="0"/>
          </a:p>
        </p:txBody>
      </p:sp>
      <p:sp>
        <p:nvSpPr>
          <p:cNvPr id="4" name="Slide Number Placeholder 3"/>
          <p:cNvSpPr>
            <a:spLocks noGrp="1"/>
          </p:cNvSpPr>
          <p:nvPr>
            <p:ph type="sldNum" sz="quarter" idx="10"/>
          </p:nvPr>
        </p:nvSpPr>
        <p:spPr/>
        <p:txBody>
          <a:bodyPr/>
          <a:lstStyle/>
          <a:p>
            <a:fld id="{BD860C0D-F9C9-415C-97C1-F20DC7616A68}" type="slidenum">
              <a:rPr lang="en-US" smtClean="0"/>
              <a:t>4</a:t>
            </a:fld>
            <a:endParaRPr lang="en-US"/>
          </a:p>
        </p:txBody>
      </p:sp>
    </p:spTree>
    <p:extLst>
      <p:ext uri="{BB962C8B-B14F-4D97-AF65-F5344CB8AC3E}">
        <p14:creationId xmlns:p14="http://schemas.microsoft.com/office/powerpoint/2010/main" val="2003488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60C0D-F9C9-415C-97C1-F20DC7616A68}" type="slidenum">
              <a:rPr lang="en-US" smtClean="0"/>
              <a:t>8</a:t>
            </a:fld>
            <a:endParaRPr lang="en-US"/>
          </a:p>
        </p:txBody>
      </p:sp>
    </p:spTree>
    <p:extLst>
      <p:ext uri="{BB962C8B-B14F-4D97-AF65-F5344CB8AC3E}">
        <p14:creationId xmlns:p14="http://schemas.microsoft.com/office/powerpoint/2010/main" val="549723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these are obviously new technologies</a:t>
            </a:r>
            <a:r>
              <a:rPr lang="en-US" baseline="0" dirty="0" smtClean="0"/>
              <a:t> aimed at providing more convenience and productivity in our work and personal lives, but this idea of wearable technology being new—is it really new? And how are these technologies different?</a:t>
            </a:r>
            <a:endParaRPr lang="en-US" dirty="0"/>
          </a:p>
        </p:txBody>
      </p:sp>
      <p:sp>
        <p:nvSpPr>
          <p:cNvPr id="4" name="Slide Number Placeholder 3"/>
          <p:cNvSpPr>
            <a:spLocks noGrp="1"/>
          </p:cNvSpPr>
          <p:nvPr>
            <p:ph type="sldNum" sz="quarter" idx="10"/>
          </p:nvPr>
        </p:nvSpPr>
        <p:spPr/>
        <p:txBody>
          <a:bodyPr/>
          <a:lstStyle/>
          <a:p>
            <a:fld id="{BD860C0D-F9C9-415C-97C1-F20DC7616A68}" type="slidenum">
              <a:rPr lang="en-US" smtClean="0"/>
              <a:t>9</a:t>
            </a:fld>
            <a:endParaRPr lang="en-US"/>
          </a:p>
        </p:txBody>
      </p:sp>
    </p:spTree>
    <p:extLst>
      <p:ext uri="{BB962C8B-B14F-4D97-AF65-F5344CB8AC3E}">
        <p14:creationId xmlns:p14="http://schemas.microsoft.com/office/powerpoint/2010/main" val="1346684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the uninformed bystander, the idea of “wearable technology” may not seem so new (show images of stages of wearable technologies)</a:t>
            </a:r>
          </a:p>
          <a:p>
            <a:endParaRPr lang="en-US" dirty="0"/>
          </a:p>
        </p:txBody>
      </p:sp>
      <p:sp>
        <p:nvSpPr>
          <p:cNvPr id="4" name="Slide Number Placeholder 3"/>
          <p:cNvSpPr>
            <a:spLocks noGrp="1"/>
          </p:cNvSpPr>
          <p:nvPr>
            <p:ph type="sldNum" sz="quarter" idx="10"/>
          </p:nvPr>
        </p:nvSpPr>
        <p:spPr/>
        <p:txBody>
          <a:bodyPr/>
          <a:lstStyle/>
          <a:p>
            <a:fld id="{BD860C0D-F9C9-415C-97C1-F20DC7616A68}" type="slidenum">
              <a:rPr lang="en-US" smtClean="0"/>
              <a:t>10</a:t>
            </a:fld>
            <a:endParaRPr lang="en-US"/>
          </a:p>
        </p:txBody>
      </p:sp>
    </p:spTree>
    <p:extLst>
      <p:ext uri="{BB962C8B-B14F-4D97-AF65-F5344CB8AC3E}">
        <p14:creationId xmlns:p14="http://schemas.microsoft.com/office/powerpoint/2010/main" val="1531630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I’ve been exploring and researching new</a:t>
            </a:r>
            <a:r>
              <a:rPr lang="en-US" baseline="0" dirty="0" smtClean="0"/>
              <a:t> wearable technologies, I’ve come to ask a few questions about wearable technology in general---</a:t>
            </a:r>
            <a:r>
              <a:rPr lang="en-US" baseline="0" dirty="0" err="1" smtClean="0"/>
              <a:t>quesitons</a:t>
            </a:r>
            <a:r>
              <a:rPr lang="en-US" baseline="0" dirty="0" smtClean="0"/>
              <a:t> you may also be asking. But, lets hold these questions just another few minutes. </a:t>
            </a:r>
            <a:endParaRPr lang="en-US" dirty="0"/>
          </a:p>
        </p:txBody>
      </p:sp>
      <p:sp>
        <p:nvSpPr>
          <p:cNvPr id="4" name="Slide Number Placeholder 3"/>
          <p:cNvSpPr>
            <a:spLocks noGrp="1"/>
          </p:cNvSpPr>
          <p:nvPr>
            <p:ph type="sldNum" sz="quarter" idx="10"/>
          </p:nvPr>
        </p:nvSpPr>
        <p:spPr/>
        <p:txBody>
          <a:bodyPr/>
          <a:lstStyle/>
          <a:p>
            <a:fld id="{BD860C0D-F9C9-415C-97C1-F20DC7616A68}" type="slidenum">
              <a:rPr lang="en-US" smtClean="0"/>
              <a:t>14</a:t>
            </a:fld>
            <a:endParaRPr lang="en-US"/>
          </a:p>
        </p:txBody>
      </p:sp>
    </p:spTree>
    <p:extLst>
      <p:ext uri="{BB962C8B-B14F-4D97-AF65-F5344CB8AC3E}">
        <p14:creationId xmlns:p14="http://schemas.microsoft.com/office/powerpoint/2010/main" val="3627212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60C0D-F9C9-415C-97C1-F20DC7616A68}" type="slidenum">
              <a:rPr lang="en-US" smtClean="0"/>
              <a:t>15</a:t>
            </a:fld>
            <a:endParaRPr lang="en-US"/>
          </a:p>
        </p:txBody>
      </p:sp>
    </p:spTree>
    <p:extLst>
      <p:ext uri="{BB962C8B-B14F-4D97-AF65-F5344CB8AC3E}">
        <p14:creationId xmlns:p14="http://schemas.microsoft.com/office/powerpoint/2010/main" val="1718952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9E124F3-9761-4F6C-9A76-ED5F6514609F}" type="datetimeFigureOut">
              <a:rPr lang="en-US" smtClean="0"/>
              <a:t>4/3/14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E124F3-9761-4F6C-9A76-ED5F6514609F}" type="datetimeFigureOut">
              <a:rPr lang="en-US" smtClean="0"/>
              <a:t>4/3/14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B5882-6B92-44A8-95BD-703F46DEE48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E124F3-9761-4F6C-9A76-ED5F6514609F}" type="datetimeFigureOut">
              <a:rPr lang="en-US" smtClean="0"/>
              <a:t>4/3/14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25EB5882-6B92-44A8-95BD-703F46DEE48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E124F3-9761-4F6C-9A76-ED5F6514609F}" type="datetimeFigureOut">
              <a:rPr lang="en-US" smtClean="0"/>
              <a:t>4/3/14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B5882-6B92-44A8-95BD-703F46DEE48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9E124F3-9761-4F6C-9A76-ED5F6514609F}" type="datetimeFigureOut">
              <a:rPr lang="en-US" smtClean="0"/>
              <a:t>4/3/14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B5882-6B92-44A8-95BD-703F46DEE48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9E124F3-9761-4F6C-9A76-ED5F6514609F}" type="datetimeFigureOut">
              <a:rPr lang="en-US" smtClean="0"/>
              <a:t>4/3/14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B5882-6B92-44A8-95BD-703F46DEE48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9E124F3-9761-4F6C-9A76-ED5F6514609F}" type="datetimeFigureOut">
              <a:rPr lang="en-US" smtClean="0"/>
              <a:t>4/3/14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B5882-6B92-44A8-95BD-703F46DEE48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9E124F3-9761-4F6C-9A76-ED5F6514609F}" type="datetimeFigureOut">
              <a:rPr lang="en-US" smtClean="0"/>
              <a:t>4/3/14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B5882-6B92-44A8-95BD-703F46DEE48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124F3-9761-4F6C-9A76-ED5F6514609F}" type="datetimeFigureOut">
              <a:rPr lang="en-US" smtClean="0"/>
              <a:t>4/3/14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EB5882-6B92-44A8-95BD-703F46DEE48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9E124F3-9761-4F6C-9A76-ED5F6514609F}" type="datetimeFigureOut">
              <a:rPr lang="en-US" smtClean="0"/>
              <a:t>4/3/14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9E124F3-9761-4F6C-9A76-ED5F6514609F}" type="datetimeFigureOut">
              <a:rPr lang="en-US" smtClean="0"/>
              <a:t>4/3/14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25EB5882-6B92-44A8-95BD-703F46DEE48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9E124F3-9761-4F6C-9A76-ED5F6514609F}" type="datetimeFigureOut">
              <a:rPr lang="en-US" smtClean="0"/>
              <a:t>4/3/14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5EB5882-6B92-44A8-95BD-703F46DEE48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jpg"/><Relationship Id="rId6" Type="http://schemas.openxmlformats.org/officeDocument/2006/relationships/image" Target="../media/image21.jpg"/><Relationship Id="rId7"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1.jp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20.jp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i="1" dirty="0"/>
              <a:t>Exploring </a:t>
            </a:r>
            <a:r>
              <a:rPr lang="en-US" b="1" i="1" dirty="0" err="1"/>
              <a:t>mHealth</a:t>
            </a:r>
            <a:r>
              <a:rPr lang="en-US" b="1" i="1" dirty="0"/>
              <a:t> Devices for Health Technology Instruction</a:t>
            </a:r>
            <a:endParaRPr lang="en-US" dirty="0"/>
          </a:p>
        </p:txBody>
      </p:sp>
      <p:sp>
        <p:nvSpPr>
          <p:cNvPr id="3" name="Subtitle 2"/>
          <p:cNvSpPr>
            <a:spLocks noGrp="1"/>
          </p:cNvSpPr>
          <p:nvPr>
            <p:ph type="subTitle" idx="1"/>
          </p:nvPr>
        </p:nvSpPr>
        <p:spPr/>
        <p:txBody>
          <a:bodyPr>
            <a:normAutofit/>
          </a:bodyPr>
          <a:lstStyle/>
          <a:p>
            <a:r>
              <a:rPr lang="en-US" dirty="0" smtClean="0"/>
              <a:t>Florida Health Sciences Library Association </a:t>
            </a:r>
          </a:p>
          <a:p>
            <a:r>
              <a:rPr lang="en-US" dirty="0" smtClean="0"/>
              <a:t>April 4, 2014</a:t>
            </a:r>
          </a:p>
          <a:p>
            <a:r>
              <a:rPr lang="en-US" dirty="0" smtClean="0"/>
              <a:t>Orlando, FL</a:t>
            </a:r>
            <a:endParaRPr lang="en-US" dirty="0"/>
          </a:p>
        </p:txBody>
      </p:sp>
    </p:spTree>
    <p:extLst>
      <p:ext uri="{BB962C8B-B14F-4D97-AF65-F5344CB8AC3E}">
        <p14:creationId xmlns:p14="http://schemas.microsoft.com/office/powerpoint/2010/main" val="4074481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theadset.jpg"/>
          <p:cNvPicPr>
            <a:picLocks noGrp="1" noChangeAspect="1"/>
          </p:cNvPicPr>
          <p:nvPr>
            <p:ph idx="1"/>
          </p:nvPr>
        </p:nvPicPr>
        <p:blipFill>
          <a:blip r:embed="rId3">
            <a:extLst>
              <a:ext uri="{28A0092B-C50C-407E-A947-70E740481C1C}">
                <a14:useLocalDpi xmlns:a14="http://schemas.microsoft.com/office/drawing/2010/main" val="0"/>
              </a:ext>
            </a:extLst>
          </a:blip>
          <a:srcRect t="12526" b="12526"/>
          <a:stretch>
            <a:fillRect/>
          </a:stretch>
        </p:blipFill>
        <p:spPr/>
      </p:pic>
    </p:spTree>
    <p:extLst>
      <p:ext uri="{BB962C8B-B14F-4D97-AF65-F5344CB8AC3E}">
        <p14:creationId xmlns:p14="http://schemas.microsoft.com/office/powerpoint/2010/main" val="586808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WatchCalculator-casio.jpg"/>
          <p:cNvPicPr>
            <a:picLocks noGrp="1" noChangeAspect="1"/>
          </p:cNvPicPr>
          <p:nvPr>
            <p:ph idx="1"/>
          </p:nvPr>
        </p:nvPicPr>
        <p:blipFill>
          <a:blip r:embed="rId2">
            <a:extLst>
              <a:ext uri="{28A0092B-C50C-407E-A947-70E740481C1C}">
                <a14:useLocalDpi xmlns:a14="http://schemas.microsoft.com/office/drawing/2010/main" val="0"/>
              </a:ext>
            </a:extLst>
          </a:blip>
          <a:srcRect t="7799" b="7799"/>
          <a:stretch>
            <a:fillRect/>
          </a:stretch>
        </p:blipFill>
        <p:spPr/>
      </p:pic>
    </p:spTree>
    <p:extLst>
      <p:ext uri="{BB962C8B-B14F-4D97-AF65-F5344CB8AC3E}">
        <p14:creationId xmlns:p14="http://schemas.microsoft.com/office/powerpoint/2010/main" val="4079738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6a00d83452989a69e200e55297002b8833-800wi.jpg"/>
          <p:cNvPicPr>
            <a:picLocks noGrp="1" noChangeAspect="1"/>
          </p:cNvPicPr>
          <p:nvPr>
            <p:ph idx="1"/>
          </p:nvPr>
        </p:nvPicPr>
        <p:blipFill>
          <a:blip r:embed="rId2">
            <a:extLst>
              <a:ext uri="{28A0092B-C50C-407E-A947-70E740481C1C}">
                <a14:useLocalDpi xmlns:a14="http://schemas.microsoft.com/office/drawing/2010/main" val="0"/>
              </a:ext>
            </a:extLst>
          </a:blip>
          <a:srcRect t="18985" b="18985"/>
          <a:stretch>
            <a:fillRect/>
          </a:stretch>
        </p:blipFill>
        <p:spPr>
          <a:prstGeom prst="rect">
            <a:avLst/>
          </a:prstGeom>
        </p:spPr>
      </p:pic>
    </p:spTree>
    <p:extLst>
      <p:ext uri="{BB962C8B-B14F-4D97-AF65-F5344CB8AC3E}">
        <p14:creationId xmlns:p14="http://schemas.microsoft.com/office/powerpoint/2010/main" val="2228100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ld_headphones.jpg"/>
          <p:cNvPicPr>
            <a:picLocks noGrp="1" noChangeAspect="1"/>
          </p:cNvPicPr>
          <p:nvPr>
            <p:ph idx="1"/>
          </p:nvPr>
        </p:nvPicPr>
        <p:blipFill>
          <a:blip r:embed="rId2">
            <a:extLst>
              <a:ext uri="{28A0092B-C50C-407E-A947-70E740481C1C}">
                <a14:useLocalDpi xmlns:a14="http://schemas.microsoft.com/office/drawing/2010/main" val="0"/>
              </a:ext>
            </a:extLst>
          </a:blip>
          <a:srcRect t="12526" b="12526"/>
          <a:stretch>
            <a:fillRect/>
          </a:stretch>
        </p:blipFill>
        <p:spPr/>
      </p:pic>
    </p:spTree>
    <p:extLst>
      <p:ext uri="{BB962C8B-B14F-4D97-AF65-F5344CB8AC3E}">
        <p14:creationId xmlns:p14="http://schemas.microsoft.com/office/powerpoint/2010/main" val="1239614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So what’s the difference—in wearable technologies of the past and those now emerging to be a part of the future?</a:t>
            </a:r>
          </a:p>
          <a:p>
            <a:pPr marL="118872" indent="0">
              <a:buNone/>
            </a:pPr>
            <a:endParaRPr lang="en-US" dirty="0" smtClean="0"/>
          </a:p>
          <a:p>
            <a:r>
              <a:rPr lang="en-US" dirty="0" smtClean="0"/>
              <a:t>Are these wearable devices just clever ways to expand the reach of an existing wireless telecommunications network?</a:t>
            </a:r>
            <a:endParaRPr lang="en-US" dirty="0"/>
          </a:p>
        </p:txBody>
      </p:sp>
    </p:spTree>
    <p:extLst>
      <p:ext uri="{BB962C8B-B14F-4D97-AF65-F5344CB8AC3E}">
        <p14:creationId xmlns:p14="http://schemas.microsoft.com/office/powerpoint/2010/main" val="559286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Quantified Self</a:t>
            </a:r>
            <a:endParaRPr lang="en-US" dirty="0"/>
          </a:p>
        </p:txBody>
      </p:sp>
      <p:sp>
        <p:nvSpPr>
          <p:cNvPr id="3" name="Content Placeholder 2"/>
          <p:cNvSpPr>
            <a:spLocks noGrp="1"/>
          </p:cNvSpPr>
          <p:nvPr>
            <p:ph idx="1"/>
          </p:nvPr>
        </p:nvSpPr>
        <p:spPr/>
        <p:txBody>
          <a:bodyPr/>
          <a:lstStyle/>
          <a:p>
            <a:r>
              <a:rPr lang="en-US" dirty="0" smtClean="0"/>
              <a:t>Definition:</a:t>
            </a:r>
          </a:p>
          <a:p>
            <a:pPr marL="118872" indent="0">
              <a:buNone/>
            </a:pPr>
            <a:r>
              <a:rPr lang="en-US" dirty="0" smtClean="0"/>
              <a:t>Through the use of new technologies, the collection/capture of a personal data stream that can be used to improve health, productivity, and/or relationships</a:t>
            </a:r>
          </a:p>
          <a:p>
            <a:endParaRPr lang="en-US" dirty="0"/>
          </a:p>
          <a:p>
            <a:r>
              <a:rPr lang="en-US" dirty="0" smtClean="0"/>
              <a:t>2014 Horizon Report: Important technological advance with 4-5 year to adoption</a:t>
            </a:r>
            <a:endParaRPr lang="en-US" dirty="0"/>
          </a:p>
        </p:txBody>
      </p:sp>
    </p:spTree>
    <p:extLst>
      <p:ext uri="{BB962C8B-B14F-4D97-AF65-F5344CB8AC3E}">
        <p14:creationId xmlns:p14="http://schemas.microsoft.com/office/powerpoint/2010/main" val="2608169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Quantified Self</a:t>
            </a:r>
            <a:endParaRPr lang="en-US" dirty="0"/>
          </a:p>
        </p:txBody>
      </p:sp>
      <p:sp>
        <p:nvSpPr>
          <p:cNvPr id="3" name="Content Placeholder 2"/>
          <p:cNvSpPr>
            <a:spLocks noGrp="1"/>
          </p:cNvSpPr>
          <p:nvPr>
            <p:ph idx="1"/>
          </p:nvPr>
        </p:nvSpPr>
        <p:spPr/>
        <p:txBody>
          <a:bodyPr>
            <a:normAutofit/>
          </a:bodyPr>
          <a:lstStyle/>
          <a:p>
            <a:r>
              <a:rPr lang="en-US" dirty="0" smtClean="0"/>
              <a:t>Use of sleep tracking device and collection of information about daily routine such food, alcohol, caffeine consumption, lighting conditions, commute times, etc. to identify changes to improve sleep quality and well-being</a:t>
            </a:r>
          </a:p>
        </p:txBody>
      </p:sp>
    </p:spTree>
    <p:extLst>
      <p:ext uri="{BB962C8B-B14F-4D97-AF65-F5344CB8AC3E}">
        <p14:creationId xmlns:p14="http://schemas.microsoft.com/office/powerpoint/2010/main" val="1468955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Quantified Self</a:t>
            </a:r>
          </a:p>
        </p:txBody>
      </p:sp>
      <p:sp>
        <p:nvSpPr>
          <p:cNvPr id="3" name="Content Placeholder 2"/>
          <p:cNvSpPr>
            <a:spLocks noGrp="1"/>
          </p:cNvSpPr>
          <p:nvPr>
            <p:ph idx="1"/>
          </p:nvPr>
        </p:nvSpPr>
        <p:spPr/>
        <p:txBody>
          <a:bodyPr/>
          <a:lstStyle/>
          <a:p>
            <a:r>
              <a:rPr lang="en-US" dirty="0"/>
              <a:t>Placement of sensors on everyday objects (toothbrush, watering can, dog collar, etc.) to measure and track routine living activities to identify areas where behavioral changes can be made to better attain to do items and goals</a:t>
            </a:r>
          </a:p>
          <a:p>
            <a:endParaRPr lang="en-US" dirty="0"/>
          </a:p>
        </p:txBody>
      </p:sp>
    </p:spTree>
    <p:extLst>
      <p:ext uri="{BB962C8B-B14F-4D97-AF65-F5344CB8AC3E}">
        <p14:creationId xmlns:p14="http://schemas.microsoft.com/office/powerpoint/2010/main" val="67287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more questions…</a:t>
            </a:r>
            <a:endParaRPr lang="en-US" dirty="0"/>
          </a:p>
        </p:txBody>
      </p:sp>
      <p:sp>
        <p:nvSpPr>
          <p:cNvPr id="3" name="Content Placeholder 2"/>
          <p:cNvSpPr>
            <a:spLocks noGrp="1"/>
          </p:cNvSpPr>
          <p:nvPr>
            <p:ph idx="1"/>
          </p:nvPr>
        </p:nvSpPr>
        <p:spPr/>
        <p:txBody>
          <a:bodyPr>
            <a:normAutofit/>
          </a:bodyPr>
          <a:lstStyle/>
          <a:p>
            <a:r>
              <a:rPr lang="en-US" dirty="0" smtClean="0"/>
              <a:t>If one were interested in this idea, specifically in regards to their personal health data, what tools were available and how accessible and easy to use were they really?</a:t>
            </a:r>
          </a:p>
          <a:p>
            <a:endParaRPr lang="en-US" dirty="0"/>
          </a:p>
          <a:p>
            <a:r>
              <a:rPr lang="en-US" dirty="0" smtClean="0"/>
              <a:t> In other words, how practical an idea was QS for everyday health consumers with a range of technical aptitude? </a:t>
            </a:r>
            <a:endParaRPr lang="en-US" dirty="0"/>
          </a:p>
        </p:txBody>
      </p:sp>
    </p:spTree>
    <p:extLst>
      <p:ext uri="{BB962C8B-B14F-4D97-AF65-F5344CB8AC3E}">
        <p14:creationId xmlns:p14="http://schemas.microsoft.com/office/powerpoint/2010/main" val="2734338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Wearable Technologies + The Quantified Self</a:t>
            </a:r>
          </a:p>
        </p:txBody>
      </p:sp>
      <p:sp>
        <p:nvSpPr>
          <p:cNvPr id="3" name="Content Placeholder 2"/>
          <p:cNvSpPr>
            <a:spLocks noGrp="1"/>
          </p:cNvSpPr>
          <p:nvPr>
            <p:ph idx="1"/>
          </p:nvPr>
        </p:nvSpPr>
        <p:spPr/>
        <p:txBody>
          <a:bodyPr/>
          <a:lstStyle/>
          <a:p>
            <a:r>
              <a:rPr lang="en-US" dirty="0" smtClean="0"/>
              <a:t>Wearable technologies: What’s new or really great about this next generation of clever devices?</a:t>
            </a:r>
          </a:p>
          <a:p>
            <a:endParaRPr lang="en-US" dirty="0"/>
          </a:p>
          <a:p>
            <a:r>
              <a:rPr lang="en-US" dirty="0" smtClean="0"/>
              <a:t>Quantified Self: How accessible is this concept to the average health consumer and what role might wearable technology play?</a:t>
            </a:r>
            <a:endParaRPr lang="en-US" dirty="0"/>
          </a:p>
        </p:txBody>
      </p:sp>
    </p:spTree>
    <p:extLst>
      <p:ext uri="{BB962C8B-B14F-4D97-AF65-F5344CB8AC3E}">
        <p14:creationId xmlns:p14="http://schemas.microsoft.com/office/powerpoint/2010/main" val="1878483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Curious Trends</a:t>
            </a:r>
            <a:endParaRPr lang="en-US" dirty="0"/>
          </a:p>
        </p:txBody>
      </p:sp>
      <p:sp>
        <p:nvSpPr>
          <p:cNvPr id="3" name="Content Placeholder 2"/>
          <p:cNvSpPr>
            <a:spLocks noGrp="1"/>
          </p:cNvSpPr>
          <p:nvPr>
            <p:ph idx="1"/>
          </p:nvPr>
        </p:nvSpPr>
        <p:spPr/>
        <p:txBody>
          <a:bodyPr/>
          <a:lstStyle/>
          <a:p>
            <a:r>
              <a:rPr lang="en-US" dirty="0" smtClean="0"/>
              <a:t>Wearable Technology</a:t>
            </a:r>
          </a:p>
          <a:p>
            <a:pPr marL="118872" indent="0">
              <a:buNone/>
            </a:pPr>
            <a:endParaRPr lang="en-US" dirty="0" smtClean="0"/>
          </a:p>
          <a:p>
            <a:r>
              <a:rPr lang="en-US" dirty="0" smtClean="0"/>
              <a:t>The </a:t>
            </a:r>
            <a:r>
              <a:rPr lang="en-US" dirty="0" err="1"/>
              <a:t>Q</a:t>
            </a:r>
            <a:r>
              <a:rPr lang="en-US" dirty="0" err="1" smtClean="0"/>
              <a:t>uantifed</a:t>
            </a:r>
            <a:r>
              <a:rPr lang="en-US" dirty="0" smtClean="0"/>
              <a:t> </a:t>
            </a:r>
            <a:r>
              <a:rPr lang="en-US" dirty="0"/>
              <a:t>S</a:t>
            </a:r>
            <a:r>
              <a:rPr lang="en-US" dirty="0" smtClean="0"/>
              <a:t>elf </a:t>
            </a:r>
            <a:endParaRPr lang="en-US" dirty="0"/>
          </a:p>
        </p:txBody>
      </p:sp>
    </p:spTree>
    <p:extLst>
      <p:ext uri="{BB962C8B-B14F-4D97-AF65-F5344CB8AC3E}">
        <p14:creationId xmlns:p14="http://schemas.microsoft.com/office/powerpoint/2010/main" val="2960547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to Explore</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a:p>
          <a:p>
            <a:r>
              <a:rPr lang="en-US" dirty="0" smtClean="0"/>
              <a:t>Identify wearable devices that can collect personal health data</a:t>
            </a:r>
          </a:p>
          <a:p>
            <a:endParaRPr lang="en-US" dirty="0"/>
          </a:p>
          <a:p>
            <a:r>
              <a:rPr lang="en-US" dirty="0" smtClean="0"/>
              <a:t>Evaluate quality and function of multiple devices by simultaneously wearing devices to capture and record data </a:t>
            </a:r>
          </a:p>
          <a:p>
            <a:endParaRPr lang="en-US" dirty="0"/>
          </a:p>
          <a:p>
            <a:r>
              <a:rPr lang="en-US" dirty="0" smtClean="0"/>
              <a:t>Identify ways wearable </a:t>
            </a:r>
            <a:r>
              <a:rPr lang="en-US" dirty="0"/>
              <a:t>consumer health technologies </a:t>
            </a:r>
            <a:r>
              <a:rPr lang="en-US" dirty="0" smtClean="0"/>
              <a:t>might be used </a:t>
            </a:r>
            <a:r>
              <a:rPr lang="en-US" dirty="0"/>
              <a:t>to promote “healthy” information access and </a:t>
            </a:r>
            <a:r>
              <a:rPr lang="en-US" dirty="0" smtClean="0"/>
              <a:t>use</a:t>
            </a:r>
            <a:endParaRPr lang="en-US" dirty="0"/>
          </a:p>
          <a:p>
            <a:endParaRPr lang="en-US" dirty="0"/>
          </a:p>
        </p:txBody>
      </p:sp>
    </p:spTree>
    <p:extLst>
      <p:ext uri="{BB962C8B-B14F-4D97-AF65-F5344CB8AC3E}">
        <p14:creationId xmlns:p14="http://schemas.microsoft.com/office/powerpoint/2010/main" val="2562090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Identification </a:t>
            </a:r>
            <a:endParaRPr lang="en-US" dirty="0"/>
          </a:p>
        </p:txBody>
      </p:sp>
      <p:sp>
        <p:nvSpPr>
          <p:cNvPr id="3" name="Content Placeholder 2"/>
          <p:cNvSpPr>
            <a:spLocks noGrp="1"/>
          </p:cNvSpPr>
          <p:nvPr>
            <p:ph idx="1"/>
          </p:nvPr>
        </p:nvSpPr>
        <p:spPr/>
        <p:txBody>
          <a:bodyPr/>
          <a:lstStyle/>
          <a:p>
            <a:pPr marL="0" indent="0">
              <a:buNone/>
            </a:pPr>
            <a:r>
              <a:rPr lang="en-US" dirty="0" smtClean="0"/>
              <a:t>F</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5646" y="2443701"/>
            <a:ext cx="2143125" cy="21431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9772" y="4283284"/>
            <a:ext cx="2143125" cy="214312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091" y="1516320"/>
            <a:ext cx="2952750" cy="155257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8200" y="1447800"/>
            <a:ext cx="3028950" cy="151447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635" y="4483309"/>
            <a:ext cx="3505200" cy="1943100"/>
          </a:xfrm>
          <a:prstGeom prst="rect">
            <a:avLst/>
          </a:prstGeom>
        </p:spPr>
      </p:pic>
      <p:sp>
        <p:nvSpPr>
          <p:cNvPr id="10" name="TextBox 9"/>
          <p:cNvSpPr txBox="1"/>
          <p:nvPr/>
        </p:nvSpPr>
        <p:spPr>
          <a:xfrm>
            <a:off x="1000664" y="3068895"/>
            <a:ext cx="1335622" cy="369332"/>
          </a:xfrm>
          <a:prstGeom prst="rect">
            <a:avLst/>
          </a:prstGeom>
          <a:noFill/>
        </p:spPr>
        <p:txBody>
          <a:bodyPr wrap="none" rtlCol="0">
            <a:spAutoFit/>
          </a:bodyPr>
          <a:lstStyle/>
          <a:p>
            <a:r>
              <a:rPr lang="en-US" dirty="0" smtClean="0"/>
              <a:t>Jawbone Up</a:t>
            </a:r>
            <a:endParaRPr lang="en-US" dirty="0"/>
          </a:p>
        </p:txBody>
      </p:sp>
      <p:sp>
        <p:nvSpPr>
          <p:cNvPr id="11" name="TextBox 10"/>
          <p:cNvSpPr txBox="1"/>
          <p:nvPr/>
        </p:nvSpPr>
        <p:spPr>
          <a:xfrm>
            <a:off x="4500004" y="4586826"/>
            <a:ext cx="1114408" cy="369332"/>
          </a:xfrm>
          <a:prstGeom prst="rect">
            <a:avLst/>
          </a:prstGeom>
          <a:noFill/>
        </p:spPr>
        <p:txBody>
          <a:bodyPr wrap="none" rtlCol="0">
            <a:spAutoFit/>
          </a:bodyPr>
          <a:lstStyle/>
          <a:p>
            <a:r>
              <a:rPr lang="en-US" dirty="0" err="1" smtClean="0"/>
              <a:t>Fitbit</a:t>
            </a:r>
            <a:r>
              <a:rPr lang="en-US" dirty="0" smtClean="0"/>
              <a:t> One</a:t>
            </a:r>
            <a:endParaRPr lang="en-US" dirty="0"/>
          </a:p>
        </p:txBody>
      </p:sp>
      <p:sp>
        <p:nvSpPr>
          <p:cNvPr id="12" name="TextBox 11"/>
          <p:cNvSpPr txBox="1"/>
          <p:nvPr/>
        </p:nvSpPr>
        <p:spPr>
          <a:xfrm>
            <a:off x="6972910" y="6426409"/>
            <a:ext cx="859531" cy="369332"/>
          </a:xfrm>
          <a:prstGeom prst="rect">
            <a:avLst/>
          </a:prstGeom>
          <a:noFill/>
        </p:spPr>
        <p:txBody>
          <a:bodyPr wrap="none" rtlCol="0">
            <a:spAutoFit/>
          </a:bodyPr>
          <a:lstStyle/>
          <a:p>
            <a:r>
              <a:rPr lang="en-US" dirty="0" err="1" smtClean="0"/>
              <a:t>iHealth</a:t>
            </a:r>
            <a:endParaRPr lang="en-US" dirty="0"/>
          </a:p>
        </p:txBody>
      </p:sp>
      <p:sp>
        <p:nvSpPr>
          <p:cNvPr id="13" name="TextBox 12"/>
          <p:cNvSpPr txBox="1"/>
          <p:nvPr/>
        </p:nvSpPr>
        <p:spPr>
          <a:xfrm>
            <a:off x="1779082" y="6426409"/>
            <a:ext cx="1047659" cy="369332"/>
          </a:xfrm>
          <a:prstGeom prst="rect">
            <a:avLst/>
          </a:prstGeom>
          <a:noFill/>
        </p:spPr>
        <p:txBody>
          <a:bodyPr wrap="none" rtlCol="0">
            <a:spAutoFit/>
          </a:bodyPr>
          <a:lstStyle/>
          <a:p>
            <a:r>
              <a:rPr lang="en-US" dirty="0" smtClean="0"/>
              <a:t>Nike Fuel</a:t>
            </a:r>
            <a:endParaRPr lang="en-US" dirty="0"/>
          </a:p>
        </p:txBody>
      </p:sp>
      <p:sp>
        <p:nvSpPr>
          <p:cNvPr id="14" name="TextBox 13"/>
          <p:cNvSpPr txBox="1"/>
          <p:nvPr/>
        </p:nvSpPr>
        <p:spPr>
          <a:xfrm>
            <a:off x="6894131" y="2357437"/>
            <a:ext cx="1094915" cy="369332"/>
          </a:xfrm>
          <a:prstGeom prst="rect">
            <a:avLst/>
          </a:prstGeom>
          <a:noFill/>
        </p:spPr>
        <p:txBody>
          <a:bodyPr wrap="none" rtlCol="0">
            <a:spAutoFit/>
          </a:bodyPr>
          <a:lstStyle/>
          <a:p>
            <a:r>
              <a:rPr lang="en-US" dirty="0" err="1" smtClean="0"/>
              <a:t>Fitbit</a:t>
            </a:r>
            <a:r>
              <a:rPr lang="en-US" dirty="0" smtClean="0"/>
              <a:t> Flex</a:t>
            </a:r>
            <a:endParaRPr lang="en-US" dirty="0"/>
          </a:p>
        </p:txBody>
      </p:sp>
    </p:spTree>
    <p:extLst>
      <p:ext uri="{BB962C8B-B14F-4D97-AF65-F5344CB8AC3E}">
        <p14:creationId xmlns:p14="http://schemas.microsoft.com/office/powerpoint/2010/main" val="3572423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Devices</a:t>
            </a:r>
            <a:endParaRPr lang="en-US"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3200400"/>
            <a:ext cx="5071331" cy="2971800"/>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t="13463" b="13463"/>
          <a:stretch>
            <a:fillRect/>
          </a:stretch>
        </p:blipFill>
        <p:spPr>
          <a:xfrm>
            <a:off x="1143000" y="2438400"/>
            <a:ext cx="4433630" cy="2492009"/>
          </a:xfrm>
        </p:spPr>
      </p:pic>
    </p:spTree>
    <p:extLst>
      <p:ext uri="{BB962C8B-B14F-4D97-AF65-F5344CB8AC3E}">
        <p14:creationId xmlns:p14="http://schemas.microsoft.com/office/powerpoint/2010/main" val="119113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FitBits</a:t>
            </a:r>
            <a:r>
              <a:rPr lang="en-US" dirty="0" smtClean="0"/>
              <a:t> (Flex, One)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66608" y="1252736"/>
            <a:ext cx="2647950" cy="173355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679" y="1362274"/>
            <a:ext cx="3028950" cy="151447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169" y="3174520"/>
            <a:ext cx="1890521" cy="335567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4535" y="3557194"/>
            <a:ext cx="5772956" cy="3038899"/>
          </a:xfrm>
          <a:prstGeom prst="rect">
            <a:avLst/>
          </a:prstGeom>
        </p:spPr>
      </p:pic>
    </p:spTree>
    <p:extLst>
      <p:ext uri="{BB962C8B-B14F-4D97-AF65-F5344CB8AC3E}">
        <p14:creationId xmlns:p14="http://schemas.microsoft.com/office/powerpoint/2010/main" val="353364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49" y="408525"/>
            <a:ext cx="7883529" cy="6086248"/>
          </a:xfrm>
          <a:prstGeom prst="rect">
            <a:avLst/>
          </a:prstGeom>
        </p:spPr>
      </p:pic>
    </p:spTree>
    <p:extLst>
      <p:ext uri="{BB962C8B-B14F-4D97-AF65-F5344CB8AC3E}">
        <p14:creationId xmlns:p14="http://schemas.microsoft.com/office/powerpoint/2010/main" val="2681387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t="15446" b="15446"/>
          <a:stretch>
            <a:fillRect/>
          </a:stretch>
        </p:blipFill>
        <p:spPr/>
      </p:pic>
    </p:spTree>
    <p:extLst>
      <p:ext uri="{BB962C8B-B14F-4D97-AF65-F5344CB8AC3E}">
        <p14:creationId xmlns:p14="http://schemas.microsoft.com/office/powerpoint/2010/main" val="2089123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Pros/Cons--</a:t>
            </a:r>
            <a:r>
              <a:rPr lang="en-US" dirty="0" err="1" smtClean="0"/>
              <a:t>Fitbit</a:t>
            </a:r>
            <a:endParaRPr lang="en-US" dirty="0"/>
          </a:p>
        </p:txBody>
      </p:sp>
      <p:sp>
        <p:nvSpPr>
          <p:cNvPr id="3" name="Content Placeholder 2"/>
          <p:cNvSpPr>
            <a:spLocks noGrp="1"/>
          </p:cNvSpPr>
          <p:nvPr>
            <p:ph idx="1"/>
          </p:nvPr>
        </p:nvSpPr>
        <p:spPr/>
        <p:txBody>
          <a:bodyPr>
            <a:normAutofit lnSpcReduction="10000"/>
          </a:bodyPr>
          <a:lstStyle/>
          <a:p>
            <a:r>
              <a:rPr lang="en-US" dirty="0" smtClean="0"/>
              <a:t>Pros</a:t>
            </a:r>
          </a:p>
          <a:p>
            <a:pPr lvl="1"/>
            <a:r>
              <a:rPr lang="en-US" dirty="0" smtClean="0"/>
              <a:t>Well made/durable</a:t>
            </a:r>
          </a:p>
          <a:p>
            <a:pPr lvl="1"/>
            <a:r>
              <a:rPr lang="en-US" dirty="0" smtClean="0"/>
              <a:t>Cost-appropriate at about 100.00</a:t>
            </a:r>
          </a:p>
          <a:p>
            <a:pPr lvl="1"/>
            <a:r>
              <a:rPr lang="en-US" dirty="0" smtClean="0"/>
              <a:t>Robust mobile &amp; web apps</a:t>
            </a:r>
          </a:p>
          <a:p>
            <a:pPr lvl="1"/>
            <a:r>
              <a:rPr lang="en-US" dirty="0" smtClean="0"/>
              <a:t>Extra wristbands</a:t>
            </a:r>
          </a:p>
          <a:p>
            <a:r>
              <a:rPr lang="en-US" dirty="0"/>
              <a:t>Cons</a:t>
            </a:r>
          </a:p>
          <a:p>
            <a:pPr lvl="1"/>
            <a:r>
              <a:rPr lang="en-US" dirty="0"/>
              <a:t>Small detached pieces </a:t>
            </a:r>
            <a:endParaRPr lang="en-US" dirty="0" smtClean="0"/>
          </a:p>
          <a:p>
            <a:pPr lvl="1"/>
            <a:r>
              <a:rPr lang="en-US" dirty="0" smtClean="0"/>
              <a:t>Awkward design—removing/replacing </a:t>
            </a:r>
            <a:r>
              <a:rPr lang="en-US" dirty="0" err="1" smtClean="0"/>
              <a:t>fitbit</a:t>
            </a:r>
            <a:endParaRPr lang="en-US" dirty="0" smtClean="0"/>
          </a:p>
          <a:p>
            <a:pPr lvl="1"/>
            <a:r>
              <a:rPr lang="en-US" dirty="0" smtClean="0"/>
              <a:t>Had to tell it I was ready to sleep</a:t>
            </a:r>
            <a:endParaRPr lang="en-US" dirty="0"/>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4158537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Jawbone Up</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754" y="1906439"/>
            <a:ext cx="2549838" cy="4525963"/>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0600" y="366712"/>
            <a:ext cx="2190040" cy="115153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1278" y="1906439"/>
            <a:ext cx="2592785" cy="4602193"/>
          </a:xfrm>
          <a:prstGeom prst="rect">
            <a:avLst/>
          </a:prstGeom>
        </p:spPr>
      </p:pic>
    </p:spTree>
    <p:extLst>
      <p:ext uri="{BB962C8B-B14F-4D97-AF65-F5344CB8AC3E}">
        <p14:creationId xmlns:p14="http://schemas.microsoft.com/office/powerpoint/2010/main" val="625555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5181" y="1815860"/>
            <a:ext cx="2549838" cy="4525963"/>
          </a:xfr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690" y="1815860"/>
            <a:ext cx="2609850" cy="462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182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Pros/Cons—Jawbone Up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Pros</a:t>
            </a:r>
            <a:endParaRPr lang="en-US" dirty="0" smtClean="0"/>
          </a:p>
          <a:p>
            <a:pPr lvl="1"/>
            <a:r>
              <a:rPr lang="en-US" dirty="0" smtClean="0"/>
              <a:t>Stylish/confortable </a:t>
            </a:r>
          </a:p>
          <a:p>
            <a:pPr lvl="1"/>
            <a:r>
              <a:rPr lang="en-US" dirty="0" smtClean="0"/>
              <a:t>Mobile App w/lots of ways to organize/display </a:t>
            </a:r>
            <a:r>
              <a:rPr lang="en-US" dirty="0" smtClean="0"/>
              <a:t>data</a:t>
            </a:r>
            <a:endParaRPr lang="en-US" dirty="0" smtClean="0"/>
          </a:p>
          <a:p>
            <a:pPr lvl="1"/>
            <a:r>
              <a:rPr lang="en-US" dirty="0" smtClean="0"/>
              <a:t>Preferred sleep tracker—automatic </a:t>
            </a:r>
          </a:p>
          <a:p>
            <a:r>
              <a:rPr lang="en-US" dirty="0" smtClean="0"/>
              <a:t>Cons</a:t>
            </a:r>
          </a:p>
          <a:p>
            <a:pPr lvl="1"/>
            <a:r>
              <a:rPr lang="en-US" dirty="0" smtClean="0"/>
              <a:t>Had to hard plug in to sync data to mobile device</a:t>
            </a:r>
          </a:p>
          <a:p>
            <a:pPr lvl="1"/>
            <a:r>
              <a:rPr lang="en-US" dirty="0" smtClean="0"/>
              <a:t>Small, removable parts</a:t>
            </a:r>
          </a:p>
          <a:p>
            <a:pPr lvl="1"/>
            <a:r>
              <a:rPr lang="en-US" dirty="0" smtClean="0"/>
              <a:t>No web application/ sync functionality </a:t>
            </a:r>
          </a:p>
          <a:p>
            <a:pPr lvl="1"/>
            <a:r>
              <a:rPr lang="en-US" dirty="0" smtClean="0"/>
              <a:t>Very limited lifetime (2 bands died over 4 </a:t>
            </a:r>
            <a:r>
              <a:rPr lang="en-US" dirty="0" err="1" smtClean="0"/>
              <a:t>mos</a:t>
            </a:r>
            <a:r>
              <a:rPr lang="en-US" dirty="0" smtClean="0"/>
              <a:t>)</a:t>
            </a:r>
          </a:p>
          <a:p>
            <a:pPr lvl="1"/>
            <a:r>
              <a:rPr lang="en-US" dirty="0" smtClean="0"/>
              <a:t>Overall poor performance </a:t>
            </a:r>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1135379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2013 Horizon Report</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smtClean="0"/>
              <a:t>Wearable Technology--4-5 Years to Adoption</a:t>
            </a:r>
          </a:p>
          <a:p>
            <a:pPr marL="0" indent="0">
              <a:buNone/>
            </a:pPr>
            <a:endParaRPr lang="en-US" dirty="0"/>
          </a:p>
          <a:p>
            <a:pPr marL="0" indent="0">
              <a:buNone/>
            </a:pPr>
            <a:endParaRPr lang="en-US" dirty="0"/>
          </a:p>
        </p:txBody>
      </p:sp>
      <p:pic>
        <p:nvPicPr>
          <p:cNvPr id="4" name="Content Placeholder 3" descr="images-20.jpg"/>
          <p:cNvPicPr>
            <a:picLocks noChangeAspect="1"/>
          </p:cNvPicPr>
          <p:nvPr/>
        </p:nvPicPr>
        <p:blipFill>
          <a:blip r:embed="rId3">
            <a:extLst>
              <a:ext uri="{28A0092B-C50C-407E-A947-70E740481C1C}">
                <a14:useLocalDpi xmlns:a14="http://schemas.microsoft.com/office/drawing/2010/main" val="0"/>
              </a:ext>
            </a:extLst>
          </a:blip>
          <a:srcRect t="7765" b="7765"/>
          <a:stretch>
            <a:fillRect/>
          </a:stretch>
        </p:blipFill>
        <p:spPr>
          <a:xfrm>
            <a:off x="1676400" y="3505200"/>
            <a:ext cx="4953000" cy="2783932"/>
          </a:xfrm>
          <a:prstGeom prst="rect">
            <a:avLst/>
          </a:prstGeom>
        </p:spPr>
      </p:pic>
    </p:spTree>
    <p:extLst>
      <p:ext uri="{BB962C8B-B14F-4D97-AF65-F5344CB8AC3E}">
        <p14:creationId xmlns:p14="http://schemas.microsoft.com/office/powerpoint/2010/main" val="3975982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iHealth</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877173"/>
            <a:ext cx="2460318" cy="436706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2585" y="1795492"/>
            <a:ext cx="2418620" cy="4293049"/>
          </a:xfrm>
          <a:prstGeom prst="rect">
            <a:avLst/>
          </a:prstGeom>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9463" y="1209675"/>
            <a:ext cx="2505075"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451" y="274638"/>
            <a:ext cx="1262063"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5008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iHealth</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2727" y="2036049"/>
            <a:ext cx="2549838" cy="4525963"/>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444" y="1647645"/>
            <a:ext cx="4364517" cy="4906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2271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Pros/Cons </a:t>
            </a:r>
            <a:r>
              <a:rPr lang="en-US" dirty="0" err="1" smtClean="0"/>
              <a:t>iHealth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Pros</a:t>
            </a:r>
          </a:p>
          <a:p>
            <a:pPr lvl="1"/>
            <a:r>
              <a:rPr lang="en-US" dirty="0" smtClean="0"/>
              <a:t>Cost—least expensive at 59.00 </a:t>
            </a:r>
          </a:p>
          <a:p>
            <a:pPr lvl="1"/>
            <a:r>
              <a:rPr lang="en-US" dirty="0" smtClean="0"/>
              <a:t>Display with steps taken and time</a:t>
            </a:r>
          </a:p>
          <a:p>
            <a:pPr lvl="1"/>
            <a:r>
              <a:rPr lang="en-US" dirty="0" smtClean="0"/>
              <a:t>Compatible with apple products and other </a:t>
            </a:r>
            <a:r>
              <a:rPr lang="en-US" dirty="0" err="1" smtClean="0"/>
              <a:t>ihealth</a:t>
            </a:r>
            <a:r>
              <a:rPr lang="en-US" dirty="0" smtClean="0"/>
              <a:t> devices (blood pressure cuff)</a:t>
            </a:r>
          </a:p>
          <a:p>
            <a:pPr lvl="1"/>
            <a:r>
              <a:rPr lang="en-US" dirty="0" err="1" smtClean="0"/>
              <a:t>Compatable</a:t>
            </a:r>
            <a:r>
              <a:rPr lang="en-US" dirty="0" smtClean="0"/>
              <a:t> with </a:t>
            </a:r>
            <a:r>
              <a:rPr lang="en-US" dirty="0" err="1" smtClean="0"/>
              <a:t>MyFitnesspal</a:t>
            </a:r>
            <a:r>
              <a:rPr lang="en-US" dirty="0" smtClean="0"/>
              <a:t> App</a:t>
            </a:r>
          </a:p>
          <a:p>
            <a:pPr lvl="1"/>
            <a:r>
              <a:rPr lang="en-US" dirty="0" smtClean="0"/>
              <a:t>Best website app, great mobile app</a:t>
            </a:r>
          </a:p>
          <a:p>
            <a:pPr lvl="1"/>
            <a:r>
              <a:rPr lang="en-US" dirty="0" smtClean="0"/>
              <a:t>Syncs via Blue tooth</a:t>
            </a:r>
          </a:p>
          <a:p>
            <a:r>
              <a:rPr lang="en-US" dirty="0" smtClean="0"/>
              <a:t>Cons</a:t>
            </a:r>
          </a:p>
          <a:p>
            <a:pPr lvl="1"/>
            <a:r>
              <a:rPr lang="en-US" dirty="0" smtClean="0"/>
              <a:t>Least durable (easily scratched face)</a:t>
            </a:r>
          </a:p>
          <a:p>
            <a:pPr lvl="1"/>
            <a:r>
              <a:rPr lang="en-US" dirty="0" smtClean="0"/>
              <a:t>Died after 5 months use/abuse</a:t>
            </a:r>
          </a:p>
          <a:p>
            <a:pPr lvl="1"/>
            <a:endParaRPr lang="en-US" dirty="0"/>
          </a:p>
        </p:txBody>
      </p:sp>
    </p:spTree>
    <p:extLst>
      <p:ext uri="{BB962C8B-B14F-4D97-AF65-F5344CB8AC3E}">
        <p14:creationId xmlns:p14="http://schemas.microsoft.com/office/powerpoint/2010/main" val="1185385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Nike Fuel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38800" y="0"/>
            <a:ext cx="3505200" cy="19431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634" y="1102902"/>
            <a:ext cx="8612331" cy="5470426"/>
          </a:xfrm>
          <a:prstGeom prst="rect">
            <a:avLst/>
          </a:prstGeom>
        </p:spPr>
      </p:pic>
    </p:spTree>
    <p:extLst>
      <p:ext uri="{BB962C8B-B14F-4D97-AF65-F5344CB8AC3E}">
        <p14:creationId xmlns:p14="http://schemas.microsoft.com/office/powerpoint/2010/main" val="745141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7071" b="7071"/>
          <a:stretch>
            <a:fillRect/>
          </a:stretch>
        </p:blip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974" y="119362"/>
            <a:ext cx="6771736" cy="2370441"/>
          </a:xfrm>
          <a:prstGeom prst="rect">
            <a:avLst/>
          </a:prstGeom>
        </p:spPr>
      </p:pic>
    </p:spTree>
    <p:extLst>
      <p:ext uri="{BB962C8B-B14F-4D97-AF65-F5344CB8AC3E}">
        <p14:creationId xmlns:p14="http://schemas.microsoft.com/office/powerpoint/2010/main" val="1196043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Pros/Cons—Nike Fuel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Pros</a:t>
            </a:r>
          </a:p>
          <a:p>
            <a:pPr lvl="1"/>
            <a:r>
              <a:rPr lang="en-US" dirty="0" smtClean="0"/>
              <a:t>Includes unit of Measurement in “Fuel” points</a:t>
            </a:r>
          </a:p>
          <a:p>
            <a:pPr lvl="1"/>
            <a:r>
              <a:rPr lang="en-US" dirty="0" smtClean="0"/>
              <a:t>Increased </a:t>
            </a:r>
            <a:r>
              <a:rPr lang="en-US" dirty="0" err="1" smtClean="0"/>
              <a:t>gamifying</a:t>
            </a:r>
            <a:r>
              <a:rPr lang="en-US" dirty="0" smtClean="0"/>
              <a:t> element/goal setting</a:t>
            </a:r>
          </a:p>
          <a:p>
            <a:pPr lvl="1"/>
            <a:r>
              <a:rPr lang="en-US" dirty="0" smtClean="0"/>
              <a:t>Web application</a:t>
            </a:r>
          </a:p>
          <a:p>
            <a:pPr lvl="1"/>
            <a:r>
              <a:rPr lang="en-US" dirty="0" smtClean="0"/>
              <a:t>Very Durable </a:t>
            </a:r>
          </a:p>
          <a:p>
            <a:r>
              <a:rPr lang="en-US" dirty="0" smtClean="0"/>
              <a:t>Cons</a:t>
            </a:r>
          </a:p>
          <a:p>
            <a:pPr lvl="1"/>
            <a:r>
              <a:rPr lang="en-US" dirty="0" smtClean="0"/>
              <a:t>Activity only (no sleep)</a:t>
            </a:r>
          </a:p>
          <a:p>
            <a:pPr lvl="1"/>
            <a:r>
              <a:rPr lang="en-US" dirty="0" smtClean="0"/>
              <a:t>Wonky sizing feature—extra piece to enlarge </a:t>
            </a:r>
          </a:p>
          <a:p>
            <a:pPr lvl="1"/>
            <a:r>
              <a:rPr lang="en-US" dirty="0" smtClean="0"/>
              <a:t>Removable pieces </a:t>
            </a:r>
          </a:p>
          <a:p>
            <a:pPr lvl="1"/>
            <a:r>
              <a:rPr lang="en-US" dirty="0" smtClean="0"/>
              <a:t>Extra sensitive to water/moisture</a:t>
            </a:r>
          </a:p>
          <a:p>
            <a:pPr lvl="1"/>
            <a:r>
              <a:rPr lang="en-US" dirty="0" smtClean="0"/>
              <a:t>Cost—most expensive at 170.00 </a:t>
            </a:r>
          </a:p>
          <a:p>
            <a:endParaRPr lang="en-US" dirty="0" smtClean="0"/>
          </a:p>
          <a:p>
            <a:endParaRPr lang="en-US" dirty="0"/>
          </a:p>
        </p:txBody>
      </p:sp>
    </p:spTree>
    <p:extLst>
      <p:ext uri="{BB962C8B-B14F-4D97-AF65-F5344CB8AC3E}">
        <p14:creationId xmlns:p14="http://schemas.microsoft.com/office/powerpoint/2010/main" val="792685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US" dirty="0" smtClean="0"/>
              <a:t>“Best” awards</a:t>
            </a:r>
            <a:endParaRPr lang="en-US" dirty="0"/>
          </a:p>
        </p:txBody>
      </p:sp>
      <p:sp>
        <p:nvSpPr>
          <p:cNvPr id="3" name="Content Placeholder 2"/>
          <p:cNvSpPr>
            <a:spLocks noGrp="1"/>
          </p:cNvSpPr>
          <p:nvPr>
            <p:ph idx="1"/>
          </p:nvPr>
        </p:nvSpPr>
        <p:spPr/>
        <p:txBody>
          <a:bodyPr/>
          <a:lstStyle/>
          <a:p>
            <a:pPr marL="0" indent="0">
              <a:buNone/>
            </a:pPr>
            <a:r>
              <a:rPr lang="en-US" dirty="0" smtClean="0"/>
              <a:t>Best overall device</a:t>
            </a:r>
            <a:r>
              <a:rPr lang="en-US" b="1" dirty="0" smtClean="0"/>
              <a:t>: </a:t>
            </a:r>
            <a:r>
              <a:rPr lang="en-US" b="1" dirty="0" err="1" smtClean="0"/>
              <a:t>Fitbit</a:t>
            </a:r>
            <a:r>
              <a:rPr lang="en-US" b="1" dirty="0" smtClean="0"/>
              <a:t> Fuel </a:t>
            </a:r>
          </a:p>
          <a:p>
            <a:pPr marL="0" indent="0">
              <a:buNone/>
            </a:pPr>
            <a:r>
              <a:rPr lang="en-US" dirty="0" smtClean="0"/>
              <a:t>(watch style, blue-tooth enabled, durable, extended web and mobile apps, at 100.00)</a:t>
            </a:r>
          </a:p>
          <a:p>
            <a:pPr marL="0" indent="0">
              <a:buNone/>
            </a:pPr>
            <a:endParaRPr lang="en-US" dirty="0"/>
          </a:p>
          <a:p>
            <a:pPr marL="0" indent="0">
              <a:buNone/>
            </a:pPr>
            <a:r>
              <a:rPr lang="en-US" dirty="0" smtClean="0"/>
              <a:t>Best Value: </a:t>
            </a:r>
            <a:r>
              <a:rPr lang="en-US" b="1" dirty="0" err="1" smtClean="0"/>
              <a:t>iHealth</a:t>
            </a:r>
            <a:r>
              <a:rPr lang="en-US" dirty="0" smtClean="0"/>
              <a:t> (60.00 with </a:t>
            </a:r>
            <a:r>
              <a:rPr lang="en-US" dirty="0" err="1" smtClean="0"/>
              <a:t>bluetooth</a:t>
            </a:r>
            <a:r>
              <a:rPr lang="en-US" dirty="0" smtClean="0"/>
              <a:t>, great web and mobile apps, watch style)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71633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Pros</a:t>
            </a:r>
            <a:endParaRPr lang="en-US" dirty="0"/>
          </a:p>
        </p:txBody>
      </p:sp>
      <p:sp>
        <p:nvSpPr>
          <p:cNvPr id="3" name="Content Placeholder 2"/>
          <p:cNvSpPr>
            <a:spLocks noGrp="1"/>
          </p:cNvSpPr>
          <p:nvPr>
            <p:ph idx="1"/>
          </p:nvPr>
        </p:nvSpPr>
        <p:spPr/>
        <p:txBody>
          <a:bodyPr/>
          <a:lstStyle/>
          <a:p>
            <a:r>
              <a:rPr lang="en-US" dirty="0" smtClean="0"/>
              <a:t>All easy to set-up and get started</a:t>
            </a:r>
          </a:p>
          <a:p>
            <a:r>
              <a:rPr lang="en-US" dirty="0" smtClean="0"/>
              <a:t>Easy data collection/storage </a:t>
            </a:r>
          </a:p>
          <a:p>
            <a:r>
              <a:rPr lang="en-US" dirty="0" smtClean="0"/>
              <a:t>Clear data/information for activity/sleep behavioral changes</a:t>
            </a:r>
          </a:p>
          <a:p>
            <a:r>
              <a:rPr lang="en-US" dirty="0" smtClean="0"/>
              <a:t>All were comfortable enough</a:t>
            </a:r>
          </a:p>
          <a:p>
            <a:r>
              <a:rPr lang="en-US" dirty="0" smtClean="0"/>
              <a:t>Devices consistent over time</a:t>
            </a:r>
          </a:p>
          <a:p>
            <a:r>
              <a:rPr lang="en-US" dirty="0" smtClean="0"/>
              <a:t>All worked well to set goals, track activity and help modify healthy behaviors </a:t>
            </a:r>
          </a:p>
          <a:p>
            <a:endParaRPr lang="en-US" dirty="0"/>
          </a:p>
        </p:txBody>
      </p:sp>
    </p:spTree>
    <p:extLst>
      <p:ext uri="{BB962C8B-B14F-4D97-AF65-F5344CB8AC3E}">
        <p14:creationId xmlns:p14="http://schemas.microsoft.com/office/powerpoint/2010/main" val="1333913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Cons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Most/Many devices had quality issues (died during project, normal everyday activities)</a:t>
            </a:r>
          </a:p>
          <a:p>
            <a:r>
              <a:rPr lang="en-US" dirty="0" smtClean="0"/>
              <a:t>Possibly too sensitive to water/</a:t>
            </a:r>
            <a:r>
              <a:rPr lang="en-US" dirty="0" err="1" smtClean="0"/>
              <a:t>moisure</a:t>
            </a:r>
            <a:r>
              <a:rPr lang="en-US" dirty="0" smtClean="0"/>
              <a:t> </a:t>
            </a:r>
          </a:p>
          <a:p>
            <a:r>
              <a:rPr lang="en-US" dirty="0" smtClean="0"/>
              <a:t>Limited in activities tracking</a:t>
            </a:r>
          </a:p>
          <a:p>
            <a:pPr lvl="1"/>
            <a:r>
              <a:rPr lang="en-US" dirty="0" smtClean="0"/>
              <a:t>Not all activity capture/account for all user activity (Yoga)</a:t>
            </a:r>
          </a:p>
          <a:p>
            <a:pPr lvl="1"/>
            <a:r>
              <a:rPr lang="en-US" dirty="0" smtClean="0"/>
              <a:t>Devices mistake movement for wakefulness </a:t>
            </a:r>
          </a:p>
          <a:p>
            <a:r>
              <a:rPr lang="en-US" dirty="0" smtClean="0"/>
              <a:t>Specific device designs could be improved</a:t>
            </a:r>
          </a:p>
          <a:p>
            <a:pPr lvl="1"/>
            <a:r>
              <a:rPr lang="en-US" dirty="0" smtClean="0"/>
              <a:t>Non-wrist-watch style easy to loose (</a:t>
            </a:r>
            <a:r>
              <a:rPr lang="en-US" dirty="0" err="1" smtClean="0"/>
              <a:t>Fitbit</a:t>
            </a:r>
            <a:r>
              <a:rPr lang="en-US" dirty="0" smtClean="0"/>
              <a:t> One)</a:t>
            </a:r>
          </a:p>
          <a:p>
            <a:pPr lvl="1"/>
            <a:r>
              <a:rPr lang="en-US" dirty="0" smtClean="0"/>
              <a:t>Sizing/fitting should be easier (Nike Fuel, Jawbone)</a:t>
            </a:r>
          </a:p>
          <a:p>
            <a:pPr lvl="1"/>
            <a:r>
              <a:rPr lang="en-US" dirty="0" smtClean="0"/>
              <a:t>Syncing that requires non-wireless methods</a:t>
            </a:r>
          </a:p>
          <a:p>
            <a:pPr lvl="1"/>
            <a:r>
              <a:rPr lang="en-US" dirty="0" smtClean="0"/>
              <a:t>Small detachable pieces are easy to loose </a:t>
            </a:r>
          </a:p>
          <a:p>
            <a:pPr lvl="1"/>
            <a:r>
              <a:rPr lang="en-US" dirty="0" smtClean="0"/>
              <a:t>Limited/no displays</a:t>
            </a:r>
          </a:p>
          <a:p>
            <a:pPr lvl="1"/>
            <a:endParaRPr lang="en-US" dirty="0"/>
          </a:p>
        </p:txBody>
      </p:sp>
    </p:spTree>
    <p:extLst>
      <p:ext uri="{BB962C8B-B14F-4D97-AF65-F5344CB8AC3E}">
        <p14:creationId xmlns:p14="http://schemas.microsoft.com/office/powerpoint/2010/main" val="1149257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Technology </a:t>
            </a:r>
            <a:r>
              <a:rPr lang="en-US" dirty="0"/>
              <a:t>measuring [</a:t>
            </a:r>
            <a:r>
              <a:rPr lang="en-US" dirty="0" smtClean="0"/>
              <a:t>movement/steps], </a:t>
            </a:r>
            <a:r>
              <a:rPr lang="en-US" dirty="0"/>
              <a:t>not actual calorie expenditure, heart rate/cardiovascular work, other precise health </a:t>
            </a:r>
            <a:r>
              <a:rPr lang="en-US" dirty="0" smtClean="0"/>
              <a:t>indicators—”calories burned” data is calculated/estimated—</a:t>
            </a:r>
          </a:p>
          <a:p>
            <a:r>
              <a:rPr lang="en-US" dirty="0"/>
              <a:t>S</a:t>
            </a:r>
            <a:r>
              <a:rPr lang="en-US" dirty="0" smtClean="0"/>
              <a:t>leep quality estimated based on movement and doesn’t account for all sleep related disturbances </a:t>
            </a:r>
          </a:p>
          <a:p>
            <a:r>
              <a:rPr lang="en-US" dirty="0" smtClean="0"/>
              <a:t>Calculated activity data relies on user reported biometrics </a:t>
            </a:r>
            <a:endParaRPr lang="en-US" dirty="0"/>
          </a:p>
          <a:p>
            <a:endParaRPr lang="en-US" dirty="0"/>
          </a:p>
        </p:txBody>
      </p:sp>
    </p:spTree>
    <p:extLst>
      <p:ext uri="{BB962C8B-B14F-4D97-AF65-F5344CB8AC3E}">
        <p14:creationId xmlns:p14="http://schemas.microsoft.com/office/powerpoint/2010/main" val="2224194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Gartner Hype Cycle July 2013</a:t>
            </a:r>
            <a:endParaRPr lang="en-US" dirty="0"/>
          </a:p>
        </p:txBody>
      </p:sp>
      <p:pic>
        <p:nvPicPr>
          <p:cNvPr id="4" name="Content Placeholder 3" descr="hype-cycle-pr.png"/>
          <p:cNvPicPr>
            <a:picLocks noGrp="1" noChangeAspect="1"/>
          </p:cNvPicPr>
          <p:nvPr>
            <p:ph idx="1"/>
          </p:nvPr>
        </p:nvPicPr>
        <p:blipFill>
          <a:blip r:embed="rId3">
            <a:extLst>
              <a:ext uri="{28A0092B-C50C-407E-A947-70E740481C1C}">
                <a14:useLocalDpi xmlns:a14="http://schemas.microsoft.com/office/drawing/2010/main" val="0"/>
              </a:ext>
            </a:extLst>
          </a:blip>
          <a:srcRect l="-5598" r="-5598"/>
          <a:stretch>
            <a:fillRect/>
          </a:stretch>
        </p:blipFill>
        <p:spPr/>
      </p:pic>
    </p:spTree>
    <p:extLst>
      <p:ext uri="{BB962C8B-B14F-4D97-AF65-F5344CB8AC3E}">
        <p14:creationId xmlns:p14="http://schemas.microsoft.com/office/powerpoint/2010/main" val="3746857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Observation: Different devices= different data</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47632066"/>
              </p:ext>
            </p:extLst>
          </p:nvPr>
        </p:nvGraphicFramePr>
        <p:xfrm>
          <a:off x="1365849" y="1194759"/>
          <a:ext cx="6078747" cy="1463040"/>
        </p:xfrm>
        <a:graphic>
          <a:graphicData uri="http://schemas.openxmlformats.org/drawingml/2006/table">
            <a:tbl>
              <a:tblPr firstRow="1" bandRow="1">
                <a:tableStyleId>{5C22544A-7EE6-4342-B048-85BDC9FD1C3A}</a:tableStyleId>
              </a:tblPr>
              <a:tblGrid>
                <a:gridCol w="1476555"/>
                <a:gridCol w="1476555"/>
                <a:gridCol w="1476555"/>
                <a:gridCol w="1649082"/>
              </a:tblGrid>
              <a:tr h="331039">
                <a:tc>
                  <a:txBody>
                    <a:bodyPr/>
                    <a:lstStyle/>
                    <a:p>
                      <a:r>
                        <a:rPr lang="en-US" dirty="0" smtClean="0"/>
                        <a:t>May 26</a:t>
                      </a:r>
                      <a:endParaRPr lang="en-US" dirty="0"/>
                    </a:p>
                  </a:txBody>
                  <a:tcPr/>
                </a:tc>
                <a:tc>
                  <a:txBody>
                    <a:bodyPr/>
                    <a:lstStyle/>
                    <a:p>
                      <a:r>
                        <a:rPr lang="en-US" dirty="0" smtClean="0"/>
                        <a:t>Steps</a:t>
                      </a:r>
                      <a:endParaRPr lang="en-US" dirty="0"/>
                    </a:p>
                  </a:txBody>
                  <a:tcPr/>
                </a:tc>
                <a:tc>
                  <a:txBody>
                    <a:bodyPr/>
                    <a:lstStyle/>
                    <a:p>
                      <a:r>
                        <a:rPr lang="en-US" dirty="0" smtClean="0"/>
                        <a:t>Calories </a:t>
                      </a:r>
                      <a:endParaRPr lang="en-US" dirty="0"/>
                    </a:p>
                  </a:txBody>
                  <a:tcPr/>
                </a:tc>
                <a:tc>
                  <a:txBody>
                    <a:bodyPr/>
                    <a:lstStyle/>
                    <a:p>
                      <a:r>
                        <a:rPr lang="en-US" dirty="0" smtClean="0"/>
                        <a:t>Distance</a:t>
                      </a:r>
                      <a:endParaRPr lang="en-US" dirty="0"/>
                    </a:p>
                  </a:txBody>
                  <a:tcPr/>
                </a:tc>
              </a:tr>
              <a:tr h="331039">
                <a:tc>
                  <a:txBody>
                    <a:bodyPr/>
                    <a:lstStyle/>
                    <a:p>
                      <a:r>
                        <a:rPr lang="en-US" dirty="0" smtClean="0"/>
                        <a:t>Jawbone Up</a:t>
                      </a:r>
                      <a:endParaRPr lang="en-US" dirty="0"/>
                    </a:p>
                  </a:txBody>
                  <a:tcPr/>
                </a:tc>
                <a:tc>
                  <a:txBody>
                    <a:bodyPr/>
                    <a:lstStyle/>
                    <a:p>
                      <a:r>
                        <a:rPr lang="en-US" dirty="0" smtClean="0"/>
                        <a:t>14,263</a:t>
                      </a:r>
                      <a:endParaRPr lang="en-US" dirty="0"/>
                    </a:p>
                  </a:txBody>
                  <a:tcPr/>
                </a:tc>
                <a:tc>
                  <a:txBody>
                    <a:bodyPr/>
                    <a:lstStyle/>
                    <a:p>
                      <a:r>
                        <a:rPr lang="en-US" dirty="0" smtClean="0"/>
                        <a:t>3,126</a:t>
                      </a:r>
                      <a:endParaRPr lang="en-US" dirty="0"/>
                    </a:p>
                  </a:txBody>
                  <a:tcPr/>
                </a:tc>
                <a:tc>
                  <a:txBody>
                    <a:bodyPr/>
                    <a:lstStyle/>
                    <a:p>
                      <a:r>
                        <a:rPr lang="en-US" dirty="0" smtClean="0"/>
                        <a:t>5.71 mi</a:t>
                      </a:r>
                      <a:endParaRPr lang="en-US" dirty="0"/>
                    </a:p>
                  </a:txBody>
                  <a:tcPr/>
                </a:tc>
              </a:tr>
              <a:tr h="331039">
                <a:tc>
                  <a:txBody>
                    <a:bodyPr/>
                    <a:lstStyle/>
                    <a:p>
                      <a:r>
                        <a:rPr lang="en-US" dirty="0" err="1" smtClean="0"/>
                        <a:t>iHealth</a:t>
                      </a:r>
                      <a:endParaRPr lang="en-US" dirty="0"/>
                    </a:p>
                  </a:txBody>
                  <a:tcPr/>
                </a:tc>
                <a:tc>
                  <a:txBody>
                    <a:bodyPr/>
                    <a:lstStyle/>
                    <a:p>
                      <a:r>
                        <a:rPr lang="en-US" dirty="0" smtClean="0"/>
                        <a:t>15,526</a:t>
                      </a:r>
                      <a:endParaRPr lang="en-US" dirty="0"/>
                    </a:p>
                  </a:txBody>
                  <a:tcPr/>
                </a:tc>
                <a:tc>
                  <a:txBody>
                    <a:bodyPr/>
                    <a:lstStyle/>
                    <a:p>
                      <a:r>
                        <a:rPr lang="en-US" dirty="0" smtClean="0"/>
                        <a:t>3,384</a:t>
                      </a:r>
                      <a:endParaRPr lang="en-US" dirty="0"/>
                    </a:p>
                  </a:txBody>
                  <a:tcPr/>
                </a:tc>
                <a:tc>
                  <a:txBody>
                    <a:bodyPr/>
                    <a:lstStyle/>
                    <a:p>
                      <a:r>
                        <a:rPr lang="en-US" dirty="0" smtClean="0"/>
                        <a:t>7.99 mi</a:t>
                      </a:r>
                      <a:endParaRPr lang="en-US" dirty="0"/>
                    </a:p>
                  </a:txBody>
                  <a:tcPr/>
                </a:tc>
              </a:tr>
              <a:tr h="331039">
                <a:tc>
                  <a:txBody>
                    <a:bodyPr/>
                    <a:lstStyle/>
                    <a:p>
                      <a:r>
                        <a:rPr lang="en-US" dirty="0" smtClean="0"/>
                        <a:t>Nike Fuel </a:t>
                      </a:r>
                      <a:endParaRPr lang="en-US" dirty="0"/>
                    </a:p>
                  </a:txBody>
                  <a:tcPr/>
                </a:tc>
                <a:tc>
                  <a:txBody>
                    <a:bodyPr/>
                    <a:lstStyle/>
                    <a:p>
                      <a:r>
                        <a:rPr lang="en-US" dirty="0" smtClean="0"/>
                        <a:t>12,398</a:t>
                      </a:r>
                      <a:endParaRPr lang="en-US" dirty="0"/>
                    </a:p>
                  </a:txBody>
                  <a:tcPr/>
                </a:tc>
                <a:tc>
                  <a:txBody>
                    <a:bodyPr/>
                    <a:lstStyle/>
                    <a:p>
                      <a:r>
                        <a:rPr lang="en-US" dirty="0" smtClean="0"/>
                        <a:t>2,135</a:t>
                      </a:r>
                      <a:endParaRPr lang="en-US" dirty="0"/>
                    </a:p>
                  </a:txBody>
                  <a:tcPr/>
                </a:tc>
                <a:tc>
                  <a:txBody>
                    <a:bodyPr/>
                    <a:lstStyle/>
                    <a:p>
                      <a:r>
                        <a:rPr lang="en-US" dirty="0" smtClean="0"/>
                        <a:t>6.07 mi</a:t>
                      </a:r>
                      <a:endParaRPr lang="en-US"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350094384"/>
              </p:ext>
            </p:extLst>
          </p:nvPr>
        </p:nvGraphicFramePr>
        <p:xfrm>
          <a:off x="1342845" y="2742626"/>
          <a:ext cx="6096000" cy="1535693"/>
        </p:xfrm>
        <a:graphic>
          <a:graphicData uri="http://schemas.openxmlformats.org/drawingml/2006/table">
            <a:tbl>
              <a:tblPr firstRow="1" bandRow="1">
                <a:tableStyleId>{5C22544A-7EE6-4342-B048-85BDC9FD1C3A}</a:tableStyleId>
              </a:tblPr>
              <a:tblGrid>
                <a:gridCol w="1524000"/>
                <a:gridCol w="1524000"/>
                <a:gridCol w="1524000"/>
                <a:gridCol w="1524000"/>
              </a:tblGrid>
              <a:tr h="423173">
                <a:tc>
                  <a:txBody>
                    <a:bodyPr/>
                    <a:lstStyle/>
                    <a:p>
                      <a:r>
                        <a:rPr lang="en-US" dirty="0" smtClean="0"/>
                        <a:t>June 23</a:t>
                      </a:r>
                      <a:endParaRPr lang="en-US" dirty="0"/>
                    </a:p>
                  </a:txBody>
                  <a:tcPr/>
                </a:tc>
                <a:tc>
                  <a:txBody>
                    <a:bodyPr/>
                    <a:lstStyle/>
                    <a:p>
                      <a:r>
                        <a:rPr lang="en-US" dirty="0" smtClean="0"/>
                        <a:t>Steps</a:t>
                      </a:r>
                      <a:endParaRPr lang="en-US" dirty="0"/>
                    </a:p>
                  </a:txBody>
                  <a:tcPr/>
                </a:tc>
                <a:tc>
                  <a:txBody>
                    <a:bodyPr/>
                    <a:lstStyle/>
                    <a:p>
                      <a:r>
                        <a:rPr lang="en-US" dirty="0" smtClean="0"/>
                        <a:t>Calories</a:t>
                      </a:r>
                      <a:r>
                        <a:rPr lang="en-US" baseline="0" dirty="0" smtClean="0"/>
                        <a:t> </a:t>
                      </a:r>
                      <a:endParaRPr lang="en-US" dirty="0"/>
                    </a:p>
                  </a:txBody>
                  <a:tcPr/>
                </a:tc>
                <a:tc>
                  <a:txBody>
                    <a:bodyPr/>
                    <a:lstStyle/>
                    <a:p>
                      <a:r>
                        <a:rPr lang="en-US" dirty="0" smtClean="0"/>
                        <a:t>Distance</a:t>
                      </a:r>
                      <a:endParaRPr lang="en-US" dirty="0"/>
                    </a:p>
                  </a:txBody>
                  <a:tcPr/>
                </a:tc>
              </a:tr>
              <a:tr h="370840">
                <a:tc>
                  <a:txBody>
                    <a:bodyPr/>
                    <a:lstStyle/>
                    <a:p>
                      <a:r>
                        <a:rPr lang="en-US" dirty="0" smtClean="0"/>
                        <a:t>Jawbone Up</a:t>
                      </a:r>
                      <a:endParaRPr lang="en-US" dirty="0"/>
                    </a:p>
                  </a:txBody>
                  <a:tcPr/>
                </a:tc>
                <a:tc>
                  <a:txBody>
                    <a:bodyPr/>
                    <a:lstStyle/>
                    <a:p>
                      <a:r>
                        <a:rPr lang="en-US" dirty="0" smtClean="0"/>
                        <a:t>11,954</a:t>
                      </a:r>
                      <a:endParaRPr lang="en-US" dirty="0"/>
                    </a:p>
                  </a:txBody>
                  <a:tcPr/>
                </a:tc>
                <a:tc>
                  <a:txBody>
                    <a:bodyPr/>
                    <a:lstStyle/>
                    <a:p>
                      <a:r>
                        <a:rPr lang="en-US" dirty="0" smtClean="0"/>
                        <a:t>2,527</a:t>
                      </a:r>
                      <a:endParaRPr lang="en-US" dirty="0"/>
                    </a:p>
                  </a:txBody>
                  <a:tcPr/>
                </a:tc>
                <a:tc>
                  <a:txBody>
                    <a:bodyPr/>
                    <a:lstStyle/>
                    <a:p>
                      <a:r>
                        <a:rPr lang="en-US" dirty="0" smtClean="0"/>
                        <a:t>5.94 mi</a:t>
                      </a:r>
                      <a:endParaRPr lang="en-US" dirty="0"/>
                    </a:p>
                  </a:txBody>
                  <a:tcPr/>
                </a:tc>
              </a:tr>
              <a:tr h="370840">
                <a:tc>
                  <a:txBody>
                    <a:bodyPr/>
                    <a:lstStyle/>
                    <a:p>
                      <a:r>
                        <a:rPr lang="en-US" dirty="0" smtClean="0"/>
                        <a:t>Fit</a:t>
                      </a:r>
                      <a:r>
                        <a:rPr lang="en-US" baseline="0" dirty="0" smtClean="0"/>
                        <a:t> Bit Flex</a:t>
                      </a:r>
                      <a:endParaRPr lang="en-US" dirty="0"/>
                    </a:p>
                  </a:txBody>
                  <a:tcPr/>
                </a:tc>
                <a:tc>
                  <a:txBody>
                    <a:bodyPr/>
                    <a:lstStyle/>
                    <a:p>
                      <a:r>
                        <a:rPr lang="en-US" dirty="0" smtClean="0"/>
                        <a:t>14,031</a:t>
                      </a:r>
                      <a:endParaRPr lang="en-US" dirty="0"/>
                    </a:p>
                  </a:txBody>
                  <a:tcPr/>
                </a:tc>
                <a:tc>
                  <a:txBody>
                    <a:bodyPr/>
                    <a:lstStyle/>
                    <a:p>
                      <a:r>
                        <a:rPr lang="en-US" dirty="0" smtClean="0"/>
                        <a:t>3,357</a:t>
                      </a:r>
                      <a:endParaRPr lang="en-US" dirty="0"/>
                    </a:p>
                  </a:txBody>
                  <a:tcPr/>
                </a:tc>
                <a:tc>
                  <a:txBody>
                    <a:bodyPr/>
                    <a:lstStyle/>
                    <a:p>
                      <a:r>
                        <a:rPr lang="en-US" dirty="0" smtClean="0"/>
                        <a:t>6.71 mi</a:t>
                      </a:r>
                      <a:endParaRPr lang="en-US" dirty="0"/>
                    </a:p>
                  </a:txBody>
                  <a:tcPr/>
                </a:tc>
              </a:tr>
              <a:tr h="370840">
                <a:tc>
                  <a:txBody>
                    <a:bodyPr/>
                    <a:lstStyle/>
                    <a:p>
                      <a:r>
                        <a:rPr lang="en-US" dirty="0" smtClean="0"/>
                        <a:t>Nike Fuel </a:t>
                      </a:r>
                      <a:endParaRPr lang="en-US" dirty="0"/>
                    </a:p>
                  </a:txBody>
                  <a:tcPr/>
                </a:tc>
                <a:tc>
                  <a:txBody>
                    <a:bodyPr/>
                    <a:lstStyle/>
                    <a:p>
                      <a:r>
                        <a:rPr lang="en-US" dirty="0" smtClean="0"/>
                        <a:t>8,749</a:t>
                      </a:r>
                    </a:p>
                  </a:txBody>
                  <a:tcPr/>
                </a:tc>
                <a:tc>
                  <a:txBody>
                    <a:bodyPr/>
                    <a:lstStyle/>
                    <a:p>
                      <a:r>
                        <a:rPr lang="en-US" dirty="0" smtClean="0"/>
                        <a:t>1,672</a:t>
                      </a:r>
                      <a:endParaRPr lang="en-US" dirty="0"/>
                    </a:p>
                  </a:txBody>
                  <a:tcPr/>
                </a:tc>
                <a:tc>
                  <a:txBody>
                    <a:bodyPr/>
                    <a:lstStyle/>
                    <a:p>
                      <a:r>
                        <a:rPr lang="en-US" dirty="0" smtClean="0"/>
                        <a:t>4.28 mi</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47344096"/>
              </p:ext>
            </p:extLst>
          </p:nvPr>
        </p:nvGraphicFramePr>
        <p:xfrm>
          <a:off x="1319842" y="5569903"/>
          <a:ext cx="6121880" cy="1112520"/>
        </p:xfrm>
        <a:graphic>
          <a:graphicData uri="http://schemas.openxmlformats.org/drawingml/2006/table">
            <a:tbl>
              <a:tblPr firstRow="1" bandRow="1">
                <a:tableStyleId>{5C22544A-7EE6-4342-B048-85BDC9FD1C3A}</a:tableStyleId>
              </a:tblPr>
              <a:tblGrid>
                <a:gridCol w="1415018"/>
                <a:gridCol w="1568954"/>
                <a:gridCol w="1568954"/>
                <a:gridCol w="1568954"/>
              </a:tblGrid>
              <a:tr h="370840">
                <a:tc>
                  <a:txBody>
                    <a:bodyPr/>
                    <a:lstStyle/>
                    <a:p>
                      <a:r>
                        <a:rPr lang="en-US" dirty="0" smtClean="0"/>
                        <a:t>June</a:t>
                      </a:r>
                      <a:r>
                        <a:rPr lang="en-US" baseline="0" dirty="0" smtClean="0"/>
                        <a:t> 14</a:t>
                      </a:r>
                      <a:endParaRPr lang="en-US" dirty="0"/>
                    </a:p>
                  </a:txBody>
                  <a:tcPr/>
                </a:tc>
                <a:tc>
                  <a:txBody>
                    <a:bodyPr/>
                    <a:lstStyle/>
                    <a:p>
                      <a:r>
                        <a:rPr lang="en-US" dirty="0" smtClean="0"/>
                        <a:t>Time</a:t>
                      </a:r>
                      <a:r>
                        <a:rPr lang="en-US" baseline="0" dirty="0" smtClean="0"/>
                        <a:t> Slept</a:t>
                      </a:r>
                      <a:endParaRPr lang="en-US" dirty="0"/>
                    </a:p>
                  </a:txBody>
                  <a:tcPr/>
                </a:tc>
                <a:tc>
                  <a:txBody>
                    <a:bodyPr/>
                    <a:lstStyle/>
                    <a:p>
                      <a:r>
                        <a:rPr lang="en-US" dirty="0" smtClean="0"/>
                        <a:t>Times</a:t>
                      </a:r>
                      <a:r>
                        <a:rPr lang="en-US" baseline="0" dirty="0" smtClean="0"/>
                        <a:t> Awake</a:t>
                      </a:r>
                      <a:endParaRPr lang="en-US" dirty="0"/>
                    </a:p>
                  </a:txBody>
                  <a:tcPr/>
                </a:tc>
                <a:tc>
                  <a:txBody>
                    <a:bodyPr/>
                    <a:lstStyle/>
                    <a:p>
                      <a:r>
                        <a:rPr lang="en-US" dirty="0" smtClean="0"/>
                        <a:t>Fell Asleep</a:t>
                      </a:r>
                      <a:r>
                        <a:rPr lang="en-US" baseline="0" dirty="0" smtClean="0"/>
                        <a:t> in</a:t>
                      </a:r>
                      <a:endParaRPr lang="en-US" dirty="0"/>
                    </a:p>
                  </a:txBody>
                  <a:tcPr/>
                </a:tc>
              </a:tr>
              <a:tr h="370840">
                <a:tc>
                  <a:txBody>
                    <a:bodyPr/>
                    <a:lstStyle/>
                    <a:p>
                      <a:r>
                        <a:rPr lang="en-US" dirty="0" smtClean="0"/>
                        <a:t>Jawbone Up</a:t>
                      </a:r>
                      <a:endParaRPr lang="en-US" dirty="0"/>
                    </a:p>
                  </a:txBody>
                  <a:tcPr/>
                </a:tc>
                <a:tc>
                  <a:txBody>
                    <a:bodyPr/>
                    <a:lstStyle/>
                    <a:p>
                      <a:r>
                        <a:rPr lang="en-US" dirty="0" smtClean="0"/>
                        <a:t>6 </a:t>
                      </a:r>
                      <a:r>
                        <a:rPr lang="en-US" dirty="0" err="1" smtClean="0"/>
                        <a:t>hrs</a:t>
                      </a:r>
                      <a:r>
                        <a:rPr lang="en-US" dirty="0" smtClean="0"/>
                        <a:t> 34 min</a:t>
                      </a:r>
                      <a:endParaRPr lang="en-US" dirty="0"/>
                    </a:p>
                  </a:txBody>
                  <a:tcPr/>
                </a:tc>
                <a:tc>
                  <a:txBody>
                    <a:bodyPr/>
                    <a:lstStyle/>
                    <a:p>
                      <a:r>
                        <a:rPr lang="en-US" dirty="0" smtClean="0"/>
                        <a:t>1</a:t>
                      </a:r>
                      <a:endParaRPr lang="en-US" dirty="0"/>
                    </a:p>
                  </a:txBody>
                  <a:tcPr/>
                </a:tc>
                <a:tc>
                  <a:txBody>
                    <a:bodyPr/>
                    <a:lstStyle/>
                    <a:p>
                      <a:r>
                        <a:rPr lang="en-US" dirty="0" smtClean="0"/>
                        <a:t>11 min</a:t>
                      </a:r>
                      <a:endParaRPr lang="en-US" dirty="0"/>
                    </a:p>
                  </a:txBody>
                  <a:tcPr/>
                </a:tc>
              </a:tr>
              <a:tr h="370840">
                <a:tc>
                  <a:txBody>
                    <a:bodyPr/>
                    <a:lstStyle/>
                    <a:p>
                      <a:r>
                        <a:rPr lang="en-US" dirty="0" err="1" smtClean="0"/>
                        <a:t>Fitbit</a:t>
                      </a:r>
                      <a:r>
                        <a:rPr lang="en-US" dirty="0" smtClean="0"/>
                        <a:t> Flex</a:t>
                      </a:r>
                      <a:endParaRPr lang="en-US" dirty="0"/>
                    </a:p>
                  </a:txBody>
                  <a:tcPr/>
                </a:tc>
                <a:tc>
                  <a:txBody>
                    <a:bodyPr/>
                    <a:lstStyle/>
                    <a:p>
                      <a:r>
                        <a:rPr lang="en-US" dirty="0" smtClean="0"/>
                        <a:t>6 </a:t>
                      </a:r>
                      <a:r>
                        <a:rPr lang="en-US" dirty="0" err="1" smtClean="0"/>
                        <a:t>hrs</a:t>
                      </a:r>
                      <a:r>
                        <a:rPr lang="en-US" dirty="0" smtClean="0"/>
                        <a:t>, 3 min</a:t>
                      </a:r>
                      <a:endParaRPr lang="en-US" dirty="0"/>
                    </a:p>
                  </a:txBody>
                  <a:tcPr/>
                </a:tc>
                <a:tc>
                  <a:txBody>
                    <a:bodyPr/>
                    <a:lstStyle/>
                    <a:p>
                      <a:r>
                        <a:rPr lang="en-US" dirty="0" smtClean="0"/>
                        <a:t>8</a:t>
                      </a:r>
                      <a:endParaRPr lang="en-US" dirty="0"/>
                    </a:p>
                  </a:txBody>
                  <a:tcPr/>
                </a:tc>
                <a:tc>
                  <a:txBody>
                    <a:bodyPr/>
                    <a:lstStyle/>
                    <a:p>
                      <a:r>
                        <a:rPr lang="en-US" dirty="0" smtClean="0"/>
                        <a:t>7 min</a:t>
                      </a: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80134940"/>
              </p:ext>
            </p:extLst>
          </p:nvPr>
        </p:nvGraphicFramePr>
        <p:xfrm>
          <a:off x="1319842" y="4365483"/>
          <a:ext cx="6121880" cy="1112520"/>
        </p:xfrm>
        <a:graphic>
          <a:graphicData uri="http://schemas.openxmlformats.org/drawingml/2006/table">
            <a:tbl>
              <a:tblPr firstRow="1" bandRow="1">
                <a:tableStyleId>{5C22544A-7EE6-4342-B048-85BDC9FD1C3A}</a:tableStyleId>
              </a:tblPr>
              <a:tblGrid>
                <a:gridCol w="1415018"/>
                <a:gridCol w="1568954"/>
                <a:gridCol w="1568954"/>
                <a:gridCol w="1568954"/>
              </a:tblGrid>
              <a:tr h="370840">
                <a:tc>
                  <a:txBody>
                    <a:bodyPr/>
                    <a:lstStyle/>
                    <a:p>
                      <a:r>
                        <a:rPr lang="en-US" dirty="0" smtClean="0"/>
                        <a:t>May 25</a:t>
                      </a:r>
                      <a:endParaRPr lang="en-US" dirty="0"/>
                    </a:p>
                  </a:txBody>
                  <a:tcPr/>
                </a:tc>
                <a:tc>
                  <a:txBody>
                    <a:bodyPr/>
                    <a:lstStyle/>
                    <a:p>
                      <a:r>
                        <a:rPr lang="en-US" dirty="0" smtClean="0"/>
                        <a:t>Time</a:t>
                      </a:r>
                      <a:r>
                        <a:rPr lang="en-US" baseline="0" dirty="0" smtClean="0"/>
                        <a:t> Slept</a:t>
                      </a:r>
                      <a:endParaRPr lang="en-US" dirty="0"/>
                    </a:p>
                  </a:txBody>
                  <a:tcPr/>
                </a:tc>
                <a:tc>
                  <a:txBody>
                    <a:bodyPr/>
                    <a:lstStyle/>
                    <a:p>
                      <a:r>
                        <a:rPr lang="en-US" dirty="0" smtClean="0"/>
                        <a:t>Times</a:t>
                      </a:r>
                      <a:r>
                        <a:rPr lang="en-US" baseline="0" dirty="0" smtClean="0"/>
                        <a:t> Awake</a:t>
                      </a:r>
                      <a:endParaRPr lang="en-US" dirty="0"/>
                    </a:p>
                  </a:txBody>
                  <a:tcPr/>
                </a:tc>
                <a:tc>
                  <a:txBody>
                    <a:bodyPr/>
                    <a:lstStyle/>
                    <a:p>
                      <a:r>
                        <a:rPr lang="en-US" dirty="0" smtClean="0"/>
                        <a:t>Fell Asleep</a:t>
                      </a:r>
                      <a:r>
                        <a:rPr lang="en-US" baseline="0" dirty="0" smtClean="0"/>
                        <a:t> in</a:t>
                      </a:r>
                      <a:endParaRPr lang="en-US" dirty="0"/>
                    </a:p>
                  </a:txBody>
                  <a:tcPr/>
                </a:tc>
              </a:tr>
              <a:tr h="370840">
                <a:tc>
                  <a:txBody>
                    <a:bodyPr/>
                    <a:lstStyle/>
                    <a:p>
                      <a:r>
                        <a:rPr lang="en-US" dirty="0" err="1" smtClean="0"/>
                        <a:t>iHealth</a:t>
                      </a:r>
                      <a:endParaRPr lang="en-US" dirty="0"/>
                    </a:p>
                  </a:txBody>
                  <a:tcPr/>
                </a:tc>
                <a:tc>
                  <a:txBody>
                    <a:bodyPr/>
                    <a:lstStyle/>
                    <a:p>
                      <a:r>
                        <a:rPr lang="en-US" dirty="0" smtClean="0"/>
                        <a:t>6 </a:t>
                      </a:r>
                      <a:r>
                        <a:rPr lang="en-US" dirty="0" err="1" smtClean="0"/>
                        <a:t>hrs</a:t>
                      </a:r>
                      <a:r>
                        <a:rPr lang="en-US" dirty="0" smtClean="0"/>
                        <a:t> 20 min</a:t>
                      </a:r>
                      <a:endParaRPr lang="en-US" dirty="0"/>
                    </a:p>
                  </a:txBody>
                  <a:tcPr/>
                </a:tc>
                <a:tc>
                  <a:txBody>
                    <a:bodyPr/>
                    <a:lstStyle/>
                    <a:p>
                      <a:r>
                        <a:rPr lang="en-US" dirty="0" smtClean="0"/>
                        <a:t>7</a:t>
                      </a:r>
                      <a:endParaRPr lang="en-US" dirty="0"/>
                    </a:p>
                  </a:txBody>
                  <a:tcPr/>
                </a:tc>
                <a:tc>
                  <a:txBody>
                    <a:bodyPr/>
                    <a:lstStyle/>
                    <a:p>
                      <a:r>
                        <a:rPr lang="en-US" dirty="0" smtClean="0"/>
                        <a:t>5 min</a:t>
                      </a:r>
                      <a:endParaRPr lang="en-US" dirty="0"/>
                    </a:p>
                  </a:txBody>
                  <a:tcPr/>
                </a:tc>
              </a:tr>
              <a:tr h="370840">
                <a:tc>
                  <a:txBody>
                    <a:bodyPr/>
                    <a:lstStyle/>
                    <a:p>
                      <a:r>
                        <a:rPr lang="en-US" dirty="0" smtClean="0"/>
                        <a:t>Jawbone Up</a:t>
                      </a:r>
                      <a:endParaRPr lang="en-US" dirty="0"/>
                    </a:p>
                  </a:txBody>
                  <a:tcPr/>
                </a:tc>
                <a:tc>
                  <a:txBody>
                    <a:bodyPr/>
                    <a:lstStyle/>
                    <a:p>
                      <a:r>
                        <a:rPr lang="en-US" dirty="0" smtClean="0"/>
                        <a:t>6 </a:t>
                      </a:r>
                      <a:r>
                        <a:rPr lang="en-US" dirty="0" err="1" smtClean="0"/>
                        <a:t>hrs</a:t>
                      </a:r>
                      <a:r>
                        <a:rPr lang="en-US" dirty="0" smtClean="0"/>
                        <a:t>, 24 min</a:t>
                      </a:r>
                      <a:endParaRPr lang="en-US" dirty="0"/>
                    </a:p>
                  </a:txBody>
                  <a:tcPr/>
                </a:tc>
                <a:tc>
                  <a:txBody>
                    <a:bodyPr/>
                    <a:lstStyle/>
                    <a:p>
                      <a:r>
                        <a:rPr lang="en-US" dirty="0" smtClean="0"/>
                        <a:t>2</a:t>
                      </a:r>
                      <a:endParaRPr lang="en-US" dirty="0"/>
                    </a:p>
                  </a:txBody>
                  <a:tcPr/>
                </a:tc>
                <a:tc>
                  <a:txBody>
                    <a:bodyPr/>
                    <a:lstStyle/>
                    <a:p>
                      <a:r>
                        <a:rPr lang="en-US" dirty="0" smtClean="0"/>
                        <a:t>33 min</a:t>
                      </a:r>
                      <a:endParaRPr lang="en-US" dirty="0"/>
                    </a:p>
                  </a:txBody>
                  <a:tcPr/>
                </a:tc>
              </a:tr>
            </a:tbl>
          </a:graphicData>
        </a:graphic>
      </p:graphicFrame>
    </p:spTree>
    <p:extLst>
      <p:ext uri="{BB962C8B-B14F-4D97-AF65-F5344CB8AC3E}">
        <p14:creationId xmlns:p14="http://schemas.microsoft.com/office/powerpoint/2010/main" val="3124388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Completely Automated tracking</a:t>
            </a:r>
            <a:endParaRPr lang="en-US" dirty="0"/>
          </a:p>
        </p:txBody>
      </p:sp>
      <p:sp>
        <p:nvSpPr>
          <p:cNvPr id="3" name="Content Placeholder 2"/>
          <p:cNvSpPr>
            <a:spLocks noGrp="1"/>
          </p:cNvSpPr>
          <p:nvPr>
            <p:ph idx="1"/>
          </p:nvPr>
        </p:nvSpPr>
        <p:spPr/>
        <p:txBody>
          <a:bodyPr>
            <a:normAutofit lnSpcReduction="10000"/>
          </a:bodyPr>
          <a:lstStyle/>
          <a:p>
            <a:r>
              <a:rPr lang="en-US" dirty="0" smtClean="0"/>
              <a:t>24/7 heart-rate monitoring</a:t>
            </a:r>
          </a:p>
          <a:p>
            <a:r>
              <a:rPr lang="en-US" dirty="0" smtClean="0"/>
              <a:t>Activity </a:t>
            </a:r>
          </a:p>
          <a:p>
            <a:r>
              <a:rPr lang="en-US" dirty="0" smtClean="0"/>
              <a:t>Sleep</a:t>
            </a:r>
          </a:p>
          <a:p>
            <a:r>
              <a:rPr lang="en-US" dirty="0" smtClean="0"/>
              <a:t>Stress</a:t>
            </a:r>
          </a:p>
          <a:p>
            <a:r>
              <a:rPr lang="en-US" dirty="0" smtClean="0"/>
              <a:t>Hydration</a:t>
            </a:r>
            <a:endParaRPr lang="en-US" dirty="0" smtClean="0"/>
          </a:p>
          <a:p>
            <a:r>
              <a:rPr lang="en-US" dirty="0" smtClean="0"/>
              <a:t>Automatic calorie intake/consumption via blood glucose measurement</a:t>
            </a:r>
          </a:p>
          <a:p>
            <a:r>
              <a:rPr lang="en-US" dirty="0" smtClean="0"/>
              <a:t>Bluetooth enabled </a:t>
            </a:r>
          </a:p>
          <a:p>
            <a:r>
              <a:rPr lang="en-US" dirty="0" smtClean="0"/>
              <a:t>Wrist-watch style</a:t>
            </a:r>
          </a:p>
          <a:p>
            <a:r>
              <a:rPr lang="en-US" dirty="0" smtClean="0"/>
              <a:t>Waterproof</a:t>
            </a:r>
            <a:endParaRPr lang="en-US" dirty="0" smtClean="0"/>
          </a:p>
          <a:p>
            <a:endParaRPr lang="en-US" dirty="0" smtClean="0"/>
          </a:p>
          <a:p>
            <a:endParaRPr lang="en-US" dirty="0"/>
          </a:p>
        </p:txBody>
      </p:sp>
    </p:spTree>
    <p:extLst>
      <p:ext uri="{BB962C8B-B14F-4D97-AF65-F5344CB8AC3E}">
        <p14:creationId xmlns:p14="http://schemas.microsoft.com/office/powerpoint/2010/main" val="3820366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GoBe</a:t>
            </a:r>
            <a:r>
              <a:rPr lang="en-US" dirty="0" smtClean="0"/>
              <a:t> Health Tracker</a:t>
            </a:r>
            <a:endParaRPr lang="en-US" dirty="0"/>
          </a:p>
        </p:txBody>
      </p:sp>
      <p:pic>
        <p:nvPicPr>
          <p:cNvPr id="4" name="Content Placeholder 3" descr="hotstuff-gobe.jpg"/>
          <p:cNvPicPr>
            <a:picLocks noGrp="1" noChangeAspect="1"/>
          </p:cNvPicPr>
          <p:nvPr>
            <p:ph idx="1"/>
          </p:nvPr>
        </p:nvPicPr>
        <p:blipFill>
          <a:blip r:embed="rId2">
            <a:extLst>
              <a:ext uri="{28A0092B-C50C-407E-A947-70E740481C1C}">
                <a14:useLocalDpi xmlns:a14="http://schemas.microsoft.com/office/drawing/2010/main" val="0"/>
              </a:ext>
            </a:extLst>
          </a:blip>
          <a:srcRect l="-16718" r="-16718"/>
          <a:stretch>
            <a:fillRect/>
          </a:stretch>
        </p:blipFill>
        <p:spPr/>
      </p:pic>
    </p:spTree>
    <p:extLst>
      <p:ext uri="{BB962C8B-B14F-4D97-AF65-F5344CB8AC3E}">
        <p14:creationId xmlns:p14="http://schemas.microsoft.com/office/powerpoint/2010/main" val="3633089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questions</a:t>
            </a:r>
            <a:endParaRPr lang="en-US" dirty="0"/>
          </a:p>
        </p:txBody>
      </p:sp>
      <p:sp>
        <p:nvSpPr>
          <p:cNvPr id="3" name="Content Placeholder 2"/>
          <p:cNvSpPr>
            <a:spLocks noGrp="1"/>
          </p:cNvSpPr>
          <p:nvPr>
            <p:ph idx="1"/>
          </p:nvPr>
        </p:nvSpPr>
        <p:spPr/>
        <p:txBody>
          <a:bodyPr/>
          <a:lstStyle/>
          <a:p>
            <a:r>
              <a:rPr lang="en-US" dirty="0"/>
              <a:t>Wearable technologies: What’s new or really great about this next generation of clever devices?</a:t>
            </a:r>
          </a:p>
          <a:p>
            <a:endParaRPr lang="en-US" dirty="0"/>
          </a:p>
          <a:p>
            <a:r>
              <a:rPr lang="en-US" dirty="0"/>
              <a:t>Quantified Self: How accessible is this concept to the average health consumer and what role might wearable technology play?</a:t>
            </a:r>
          </a:p>
          <a:p>
            <a:endParaRPr lang="en-US" dirty="0"/>
          </a:p>
        </p:txBody>
      </p:sp>
    </p:spTree>
    <p:extLst>
      <p:ext uri="{BB962C8B-B14F-4D97-AF65-F5344CB8AC3E}">
        <p14:creationId xmlns:p14="http://schemas.microsoft.com/office/powerpoint/2010/main" val="1827897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on Wearable Technology</a:t>
            </a:r>
            <a:endParaRPr lang="en-US" dirty="0"/>
          </a:p>
        </p:txBody>
      </p:sp>
      <p:sp>
        <p:nvSpPr>
          <p:cNvPr id="3" name="Content Placeholder 2"/>
          <p:cNvSpPr>
            <a:spLocks noGrp="1"/>
          </p:cNvSpPr>
          <p:nvPr>
            <p:ph idx="1"/>
          </p:nvPr>
        </p:nvSpPr>
        <p:spPr/>
        <p:txBody>
          <a:bodyPr/>
          <a:lstStyle/>
          <a:p>
            <a:r>
              <a:rPr lang="en-US" dirty="0"/>
              <a:t>C</a:t>
            </a:r>
            <a:r>
              <a:rPr lang="en-US" dirty="0" smtClean="0"/>
              <a:t>onsumer </a:t>
            </a:r>
            <a:r>
              <a:rPr lang="en-US" dirty="0" smtClean="0"/>
              <a:t>health activity tracking </a:t>
            </a:r>
            <a:r>
              <a:rPr lang="en-US" dirty="0" smtClean="0"/>
              <a:t>devices</a:t>
            </a:r>
            <a:r>
              <a:rPr lang="en-US" dirty="0" smtClean="0"/>
              <a:t> </a:t>
            </a:r>
            <a:r>
              <a:rPr lang="en-US" dirty="0" smtClean="0"/>
              <a:t>are </a:t>
            </a:r>
            <a:r>
              <a:rPr lang="en-US" u="sng" dirty="0" smtClean="0"/>
              <a:t>more than </a:t>
            </a:r>
            <a:r>
              <a:rPr lang="en-US" dirty="0" smtClean="0"/>
              <a:t>just extensions or reformatting of an existing technology, but become unique in their ability to capture, deliver, and integrate data and information into the most ideal, valuable situations/</a:t>
            </a:r>
            <a:r>
              <a:rPr lang="en-US" dirty="0" smtClean="0"/>
              <a:t>contexts</a:t>
            </a:r>
            <a:endParaRPr lang="en-US" dirty="0"/>
          </a:p>
          <a:p>
            <a:r>
              <a:rPr lang="en-US" dirty="0" smtClean="0"/>
              <a:t>If the user chooses to act on it, these devices could provide enough personal </a:t>
            </a:r>
            <a:r>
              <a:rPr lang="en-US" dirty="0" smtClean="0"/>
              <a:t>data to influence healthy decision making </a:t>
            </a:r>
            <a:endParaRPr lang="en-US" dirty="0"/>
          </a:p>
        </p:txBody>
      </p:sp>
    </p:spTree>
    <p:extLst>
      <p:ext uri="{BB962C8B-B14F-4D97-AF65-F5344CB8AC3E}">
        <p14:creationId xmlns:p14="http://schemas.microsoft.com/office/powerpoint/2010/main" val="3617815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on the Quantified Self</a:t>
            </a:r>
            <a:endParaRPr lang="en-US" dirty="0"/>
          </a:p>
        </p:txBody>
      </p:sp>
      <p:sp>
        <p:nvSpPr>
          <p:cNvPr id="3" name="Content Placeholder 2"/>
          <p:cNvSpPr>
            <a:spLocks noGrp="1"/>
          </p:cNvSpPr>
          <p:nvPr>
            <p:ph idx="1"/>
          </p:nvPr>
        </p:nvSpPr>
        <p:spPr/>
        <p:txBody>
          <a:bodyPr/>
          <a:lstStyle/>
          <a:p>
            <a:r>
              <a:rPr lang="en-US" dirty="0" smtClean="0"/>
              <a:t>Yes, with the right devices built to sustain 24/7 use and various conditions, everyday users could use health tracking devices to successfully capture </a:t>
            </a:r>
            <a:r>
              <a:rPr lang="en-US" dirty="0" smtClean="0"/>
              <a:t>data to help make an informed health/behavior changing decision</a:t>
            </a:r>
            <a:endParaRPr lang="en-US" dirty="0"/>
          </a:p>
        </p:txBody>
      </p:sp>
    </p:spTree>
    <p:extLst>
      <p:ext uri="{BB962C8B-B14F-4D97-AF65-F5344CB8AC3E}">
        <p14:creationId xmlns:p14="http://schemas.microsoft.com/office/powerpoint/2010/main" val="3358041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Role: Healthcare workers</a:t>
            </a:r>
            <a:endParaRPr lang="en-US" dirty="0"/>
          </a:p>
        </p:txBody>
      </p:sp>
      <p:sp>
        <p:nvSpPr>
          <p:cNvPr id="3" name="Content Placeholder 2"/>
          <p:cNvSpPr>
            <a:spLocks noGrp="1"/>
          </p:cNvSpPr>
          <p:nvPr>
            <p:ph idx="1"/>
          </p:nvPr>
        </p:nvSpPr>
        <p:spPr/>
        <p:txBody>
          <a:bodyPr/>
          <a:lstStyle/>
          <a:p>
            <a:r>
              <a:rPr lang="en-US" dirty="0" smtClean="0"/>
              <a:t>Explaining features/limitations of devices</a:t>
            </a:r>
          </a:p>
          <a:p>
            <a:r>
              <a:rPr lang="en-US" dirty="0" smtClean="0"/>
              <a:t>Assistance choosing devices for outreach or research projects </a:t>
            </a:r>
          </a:p>
          <a:p>
            <a:r>
              <a:rPr lang="en-US" dirty="0" smtClean="0"/>
              <a:t>Device set-up</a:t>
            </a:r>
          </a:p>
          <a:p>
            <a:r>
              <a:rPr lang="en-US" dirty="0" smtClean="0"/>
              <a:t>Data collection methods/analysis </a:t>
            </a:r>
          </a:p>
          <a:p>
            <a:endParaRPr lang="en-US" dirty="0"/>
          </a:p>
        </p:txBody>
      </p:sp>
    </p:spTree>
    <p:extLst>
      <p:ext uri="{BB962C8B-B14F-4D97-AF65-F5344CB8AC3E}">
        <p14:creationId xmlns:p14="http://schemas.microsoft.com/office/powerpoint/2010/main" val="2640408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Role: Advise Consumers</a:t>
            </a:r>
            <a:endParaRPr lang="en-US" dirty="0"/>
          </a:p>
        </p:txBody>
      </p:sp>
      <p:sp>
        <p:nvSpPr>
          <p:cNvPr id="3" name="Content Placeholder 2"/>
          <p:cNvSpPr>
            <a:spLocks noGrp="1"/>
          </p:cNvSpPr>
          <p:nvPr>
            <p:ph idx="1"/>
          </p:nvPr>
        </p:nvSpPr>
        <p:spPr/>
        <p:txBody>
          <a:bodyPr/>
          <a:lstStyle/>
          <a:p>
            <a:r>
              <a:rPr lang="en-US" dirty="0" smtClean="0"/>
              <a:t>How devices work and limitations</a:t>
            </a:r>
          </a:p>
          <a:p>
            <a:r>
              <a:rPr lang="en-US" dirty="0" smtClean="0"/>
              <a:t>Best devices/apps to try based on function</a:t>
            </a:r>
          </a:p>
          <a:p>
            <a:r>
              <a:rPr lang="en-US" dirty="0" smtClean="0"/>
              <a:t>Devices not equivalent to </a:t>
            </a:r>
            <a:r>
              <a:rPr lang="en-US" dirty="0"/>
              <a:t>mainstream healthcare diagnostic </a:t>
            </a:r>
            <a:r>
              <a:rPr lang="en-US" dirty="0" smtClean="0"/>
              <a:t>equipment</a:t>
            </a:r>
          </a:p>
          <a:p>
            <a:r>
              <a:rPr lang="en-US" dirty="0" smtClean="0"/>
              <a:t>Devices are not created equally </a:t>
            </a:r>
          </a:p>
          <a:p>
            <a:r>
              <a:rPr lang="en-US" dirty="0"/>
              <a:t>P</a:t>
            </a:r>
            <a:r>
              <a:rPr lang="en-US" dirty="0" smtClean="0"/>
              <a:t>rotect personal data</a:t>
            </a:r>
          </a:p>
          <a:p>
            <a:endParaRPr lang="en-US" dirty="0" smtClean="0"/>
          </a:p>
          <a:p>
            <a:endParaRPr lang="en-US" dirty="0"/>
          </a:p>
        </p:txBody>
      </p:sp>
    </p:spTree>
    <p:extLst>
      <p:ext uri="{BB962C8B-B14F-4D97-AF65-F5344CB8AC3E}">
        <p14:creationId xmlns:p14="http://schemas.microsoft.com/office/powerpoint/2010/main" val="3200529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Library Role: Outreach/Instruction</a:t>
            </a:r>
            <a:endParaRPr lang="en-US" dirty="0"/>
          </a:p>
        </p:txBody>
      </p:sp>
      <p:sp>
        <p:nvSpPr>
          <p:cNvPr id="3" name="Content Placeholder 2"/>
          <p:cNvSpPr>
            <a:spLocks noGrp="1"/>
          </p:cNvSpPr>
          <p:nvPr>
            <p:ph idx="1"/>
          </p:nvPr>
        </p:nvSpPr>
        <p:spPr/>
        <p:txBody>
          <a:bodyPr/>
          <a:lstStyle/>
          <a:p>
            <a:r>
              <a:rPr lang="en-US" dirty="0" smtClean="0"/>
              <a:t>Activity monitors could be useful in health </a:t>
            </a:r>
            <a:r>
              <a:rPr lang="en-US" dirty="0" smtClean="0"/>
              <a:t>sciences </a:t>
            </a:r>
            <a:r>
              <a:rPr lang="en-US" dirty="0" smtClean="0"/>
              <a:t>library instruction—especially with consumer health projects promoting increased activity/exercise, better sleep, and better diet. </a:t>
            </a:r>
            <a:endParaRPr lang="en-US" dirty="0"/>
          </a:p>
        </p:txBody>
      </p:sp>
    </p:spTree>
    <p:extLst>
      <p:ext uri="{BB962C8B-B14F-4D97-AF65-F5344CB8AC3E}">
        <p14:creationId xmlns:p14="http://schemas.microsoft.com/office/powerpoint/2010/main" val="604154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Outreach/Instruction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Keeping </a:t>
            </a:r>
            <a:r>
              <a:rPr lang="en-US" dirty="0" smtClean="0"/>
              <a:t>track taps into emotional needs for working towards goals, challenging ourselves, others, and sharing with others</a:t>
            </a:r>
          </a:p>
          <a:p>
            <a:r>
              <a:rPr lang="en-US" dirty="0" smtClean="0"/>
              <a:t>Devices are themselves reliable reminders of behavior changes people want to incur and tracking progress/ goal- setting are motivational and fun</a:t>
            </a:r>
          </a:p>
          <a:p>
            <a:r>
              <a:rPr lang="en-US" dirty="0" smtClean="0"/>
              <a:t>Fun instruction—and other ways of integrating game elements into learning, make it that much more effective (Nike Flex web application)</a:t>
            </a:r>
            <a:endParaRPr lang="en-US" dirty="0"/>
          </a:p>
        </p:txBody>
      </p:sp>
    </p:spTree>
    <p:extLst>
      <p:ext uri="{BB962C8B-B14F-4D97-AF65-F5344CB8AC3E}">
        <p14:creationId xmlns:p14="http://schemas.microsoft.com/office/powerpoint/2010/main" val="1350215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Smart Watches &amp; Jewelry</a:t>
            </a:r>
            <a:endParaRPr lang="en-US" dirty="0"/>
          </a:p>
        </p:txBody>
      </p:sp>
      <p:pic>
        <p:nvPicPr>
          <p:cNvPr id="4" name="Content Placeholder 3" descr="samsung-galaxy-smartwatch-1.jpg"/>
          <p:cNvPicPr>
            <a:picLocks noGrp="1" noChangeAspect="1"/>
          </p:cNvPicPr>
          <p:nvPr>
            <p:ph idx="1"/>
          </p:nvPr>
        </p:nvPicPr>
        <p:blipFill>
          <a:blip r:embed="rId2">
            <a:extLst>
              <a:ext uri="{28A0092B-C50C-407E-A947-70E740481C1C}">
                <a14:useLocalDpi xmlns:a14="http://schemas.microsoft.com/office/drawing/2010/main" val="0"/>
              </a:ext>
            </a:extLst>
          </a:blip>
          <a:srcRect t="135" b="135"/>
          <a:stretch>
            <a:fillRect/>
          </a:stretch>
        </p:blipFill>
        <p:spPr>
          <a:xfrm>
            <a:off x="457200" y="1775192"/>
            <a:ext cx="3733800" cy="2098656"/>
          </a:xfrm>
        </p:spPr>
      </p:pic>
      <p:pic>
        <p:nvPicPr>
          <p:cNvPr id="5" name="Picture 4" descr="smart-watch2-1694509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667001"/>
            <a:ext cx="3403600" cy="2887570"/>
          </a:xfrm>
          <a:prstGeom prst="rect">
            <a:avLst/>
          </a:prstGeom>
        </p:spPr>
      </p:pic>
      <p:pic>
        <p:nvPicPr>
          <p:cNvPr id="6" name="Picture 5" descr="a2f7edef67326d794ec20516195f2ef7_lar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4419600"/>
            <a:ext cx="2089983" cy="1752600"/>
          </a:xfrm>
          <a:prstGeom prst="rect">
            <a:avLst/>
          </a:prstGeom>
        </p:spPr>
      </p:pic>
    </p:spTree>
    <p:extLst>
      <p:ext uri="{BB962C8B-B14F-4D97-AF65-F5344CB8AC3E}">
        <p14:creationId xmlns:p14="http://schemas.microsoft.com/office/powerpoint/2010/main" val="3256019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conclusions</a:t>
            </a:r>
            <a:endParaRPr lang="en-US" dirty="0"/>
          </a:p>
        </p:txBody>
      </p:sp>
      <p:sp>
        <p:nvSpPr>
          <p:cNvPr id="3" name="Content Placeholder 2"/>
          <p:cNvSpPr>
            <a:spLocks noGrp="1"/>
          </p:cNvSpPr>
          <p:nvPr>
            <p:ph idx="1"/>
          </p:nvPr>
        </p:nvSpPr>
        <p:spPr/>
        <p:txBody>
          <a:bodyPr/>
          <a:lstStyle/>
          <a:p>
            <a:r>
              <a:rPr lang="en-US" dirty="0" smtClean="0"/>
              <a:t>Consumer activity/health monitoring devices should/could/will undergo improvement in quality, design, and function to be sustainable </a:t>
            </a:r>
          </a:p>
          <a:p>
            <a:r>
              <a:rPr lang="en-US" dirty="0" smtClean="0"/>
              <a:t>Devices are not comparable to professional healthcare instruments, but</a:t>
            </a:r>
          </a:p>
          <a:p>
            <a:r>
              <a:rPr lang="en-US" dirty="0" smtClean="0"/>
              <a:t>Devices could be valuable tools in providing health outreach, research, and instruction </a:t>
            </a:r>
          </a:p>
          <a:p>
            <a:endParaRPr lang="en-US" dirty="0" smtClean="0"/>
          </a:p>
          <a:p>
            <a:endParaRPr lang="en-US" dirty="0"/>
          </a:p>
        </p:txBody>
      </p:sp>
    </p:spTree>
    <p:extLst>
      <p:ext uri="{BB962C8B-B14F-4D97-AF65-F5344CB8AC3E}">
        <p14:creationId xmlns:p14="http://schemas.microsoft.com/office/powerpoint/2010/main" val="3656368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Glasses</a:t>
            </a:r>
            <a:endParaRPr lang="en-US" dirty="0"/>
          </a:p>
        </p:txBody>
      </p:sp>
      <p:pic>
        <p:nvPicPr>
          <p:cNvPr id="4" name="Content Placeholder 3" descr="glass.jpg"/>
          <p:cNvPicPr>
            <a:picLocks noGrp="1" noChangeAspect="1"/>
          </p:cNvPicPr>
          <p:nvPr>
            <p:ph idx="1"/>
          </p:nvPr>
        </p:nvPicPr>
        <p:blipFill>
          <a:blip r:embed="rId2" cstate="print">
            <a:extLst>
              <a:ext uri="{28A0092B-C50C-407E-A947-70E740481C1C}">
                <a14:useLocalDpi xmlns:a14="http://schemas.microsoft.com/office/drawing/2010/main" val="0"/>
              </a:ext>
            </a:extLst>
          </a:blip>
          <a:srcRect t="12526" b="12526"/>
          <a:stretch>
            <a:fillRect/>
          </a:stretch>
        </p:blipFill>
        <p:spPr>
          <a:xfrm>
            <a:off x="457200" y="1775191"/>
            <a:ext cx="4975911" cy="2796809"/>
          </a:xfrm>
        </p:spPr>
      </p:pic>
      <p:pic>
        <p:nvPicPr>
          <p:cNvPr id="5" name="Picture 4" descr="Google-Glass-Main-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99" y="3429000"/>
            <a:ext cx="3909491" cy="2197608"/>
          </a:xfrm>
          <a:prstGeom prst="rect">
            <a:avLst/>
          </a:prstGeom>
        </p:spPr>
      </p:pic>
      <p:pic>
        <p:nvPicPr>
          <p:cNvPr id="6" name="Picture 5" descr="140128102959-lok-segall-new-google-glass-frames-00000501-story-to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343400"/>
            <a:ext cx="3911600" cy="2200275"/>
          </a:xfrm>
          <a:prstGeom prst="rect">
            <a:avLst/>
          </a:prstGeom>
        </p:spPr>
      </p:pic>
    </p:spTree>
    <p:extLst>
      <p:ext uri="{BB962C8B-B14F-4D97-AF65-F5344CB8AC3E}">
        <p14:creationId xmlns:p14="http://schemas.microsoft.com/office/powerpoint/2010/main" val="1243327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Clothing</a:t>
            </a:r>
            <a:endParaRPr lang="en-US" dirty="0"/>
          </a:p>
        </p:txBody>
      </p:sp>
      <p:pic>
        <p:nvPicPr>
          <p:cNvPr id="4" name="Content Placeholder 3" descr="Protex.jpg"/>
          <p:cNvPicPr>
            <a:picLocks noGrp="1" noChangeAspect="1"/>
          </p:cNvPicPr>
          <p:nvPr>
            <p:ph idx="1"/>
          </p:nvPr>
        </p:nvPicPr>
        <p:blipFill>
          <a:blip r:embed="rId2">
            <a:extLst>
              <a:ext uri="{28A0092B-C50C-407E-A947-70E740481C1C}">
                <a14:useLocalDpi xmlns:a14="http://schemas.microsoft.com/office/drawing/2010/main" val="0"/>
              </a:ext>
            </a:extLst>
          </a:blip>
          <a:srcRect l="-84435" r="-84435"/>
          <a:stretch>
            <a:fillRect/>
          </a:stretch>
        </p:blipFill>
        <p:spPr>
          <a:xfrm>
            <a:off x="-685800" y="1524000"/>
            <a:ext cx="5111482" cy="2873009"/>
          </a:xfrm>
        </p:spPr>
      </p:pic>
      <p:pic>
        <p:nvPicPr>
          <p:cNvPr id="5" name="Picture 4" descr="Spor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4038600"/>
            <a:ext cx="3479800" cy="2512461"/>
          </a:xfrm>
          <a:prstGeom prst="rect">
            <a:avLst/>
          </a:prstGeom>
        </p:spPr>
      </p:pic>
      <p:pic>
        <p:nvPicPr>
          <p:cNvPr id="6" name="Picture 5" descr="smart-helm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1295400"/>
            <a:ext cx="4178300" cy="2498919"/>
          </a:xfrm>
          <a:prstGeom prst="rect">
            <a:avLst/>
          </a:prstGeom>
        </p:spPr>
      </p:pic>
    </p:spTree>
    <p:extLst>
      <p:ext uri="{BB962C8B-B14F-4D97-AF65-F5344CB8AC3E}">
        <p14:creationId xmlns:p14="http://schemas.microsoft.com/office/powerpoint/2010/main" val="3426934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Monitors</a:t>
            </a:r>
            <a:endParaRPr lang="en-US" dirty="0"/>
          </a:p>
        </p:txBody>
      </p:sp>
      <p:pic>
        <p:nvPicPr>
          <p:cNvPr id="6" name="Content Placeholder 5" descr="simple.b-dis-png.he2e3da70d98b34b28ddbee568cbd794c.pack.png"/>
          <p:cNvPicPr>
            <a:picLocks noGrp="1" noChangeAspect="1"/>
          </p:cNvPicPr>
          <p:nvPr>
            <p:ph idx="1"/>
          </p:nvPr>
        </p:nvPicPr>
        <p:blipFill>
          <a:blip r:embed="rId3">
            <a:extLst>
              <a:ext uri="{28A0092B-C50C-407E-A947-70E740481C1C}">
                <a14:useLocalDpi xmlns:a14="http://schemas.microsoft.com/office/drawing/2010/main" val="0"/>
              </a:ext>
            </a:extLst>
          </a:blip>
          <a:srcRect t="-12747" b="-12747"/>
          <a:stretch>
            <a:fillRect/>
          </a:stretch>
        </p:blipFill>
        <p:spPr/>
      </p:pic>
    </p:spTree>
    <p:extLst>
      <p:ext uri="{BB962C8B-B14F-4D97-AF65-F5344CB8AC3E}">
        <p14:creationId xmlns:p14="http://schemas.microsoft.com/office/powerpoint/2010/main" val="1526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 a minute….</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Wearable Technology? This is new??</a:t>
            </a:r>
            <a:endParaRPr lang="en-US" dirty="0"/>
          </a:p>
        </p:txBody>
      </p:sp>
    </p:spTree>
    <p:extLst>
      <p:ext uri="{BB962C8B-B14F-4D97-AF65-F5344CB8AC3E}">
        <p14:creationId xmlns:p14="http://schemas.microsoft.com/office/powerpoint/2010/main" val="6998804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877</TotalTime>
  <Words>2981</Words>
  <Application>Microsoft Macintosh PowerPoint</Application>
  <PresentationFormat>On-screen Show (4:3)</PresentationFormat>
  <Paragraphs>296</Paragraphs>
  <Slides>50</Slides>
  <Notes>20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Module</vt:lpstr>
      <vt:lpstr>Exploring mHealth Devices for Health Technology Instruction</vt:lpstr>
      <vt:lpstr>Curious Trends</vt:lpstr>
      <vt:lpstr>2013 Horizon Report </vt:lpstr>
      <vt:lpstr>Gartner Hype Cycle July 2013</vt:lpstr>
      <vt:lpstr>Smart Watches &amp; Jewelry</vt:lpstr>
      <vt:lpstr>Glasses</vt:lpstr>
      <vt:lpstr>Smart Clothing</vt:lpstr>
      <vt:lpstr>Activity Monitors</vt:lpstr>
      <vt:lpstr>Wait a minute….</vt:lpstr>
      <vt:lpstr>PowerPoint Presentation</vt:lpstr>
      <vt:lpstr>PowerPoint Presentation</vt:lpstr>
      <vt:lpstr>PowerPoint Presentation</vt:lpstr>
      <vt:lpstr>PowerPoint Presentation</vt:lpstr>
      <vt:lpstr>Questions</vt:lpstr>
      <vt:lpstr>Quantified Self</vt:lpstr>
      <vt:lpstr>Example of Quantified Self</vt:lpstr>
      <vt:lpstr>Example of Quantified Self</vt:lpstr>
      <vt:lpstr>Some more questions…</vt:lpstr>
      <vt:lpstr>Wearable Technologies + The Quantified Self</vt:lpstr>
      <vt:lpstr>Project to Explore</vt:lpstr>
      <vt:lpstr>Device Identification </vt:lpstr>
      <vt:lpstr>Other Devices</vt:lpstr>
      <vt:lpstr>FitBits (Flex, One)</vt:lpstr>
      <vt:lpstr>PowerPoint Presentation</vt:lpstr>
      <vt:lpstr>PowerPoint Presentation</vt:lpstr>
      <vt:lpstr>Pros/Cons--Fitbit</vt:lpstr>
      <vt:lpstr>Jawbone Up</vt:lpstr>
      <vt:lpstr>PowerPoint Presentation</vt:lpstr>
      <vt:lpstr>Pros/Cons—Jawbone Up</vt:lpstr>
      <vt:lpstr>iHealth</vt:lpstr>
      <vt:lpstr>iHealth</vt:lpstr>
      <vt:lpstr>Pros/Cons iHealth</vt:lpstr>
      <vt:lpstr>Nike Fuel</vt:lpstr>
      <vt:lpstr>PowerPoint Presentation</vt:lpstr>
      <vt:lpstr>Pros/Cons—Nike Fuel </vt:lpstr>
      <vt:lpstr>“Best” awards</vt:lpstr>
      <vt:lpstr>Overall Pros</vt:lpstr>
      <vt:lpstr>Overall Cons</vt:lpstr>
      <vt:lpstr>Considerations</vt:lpstr>
      <vt:lpstr>Observation: Different devices= different data</vt:lpstr>
      <vt:lpstr>Next: Completely Automated tracking</vt:lpstr>
      <vt:lpstr>GoBe Health Tracker</vt:lpstr>
      <vt:lpstr>Back to the questions</vt:lpstr>
      <vt:lpstr>Answer on Wearable Technology</vt:lpstr>
      <vt:lpstr>Answer on the Quantified Self</vt:lpstr>
      <vt:lpstr>Library Role: Healthcare workers</vt:lpstr>
      <vt:lpstr>Library Role: Advise Consumers</vt:lpstr>
      <vt:lpstr>Library Role: Outreach/Instruction</vt:lpstr>
      <vt:lpstr>Outreach/Instruction</vt:lpstr>
      <vt:lpstr>Final conclusions</vt:lpstr>
    </vt:vector>
  </TitlesOfParts>
  <Company>Hshsl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bit more fit?: Trying on Wearable Technology to monitor health</dc:title>
  <dc:creator>Youngkin, Andrew</dc:creator>
  <cp:lastModifiedBy>Andrew Youngkin</cp:lastModifiedBy>
  <cp:revision>61</cp:revision>
  <dcterms:created xsi:type="dcterms:W3CDTF">2014-01-14T17:11:57Z</dcterms:created>
  <dcterms:modified xsi:type="dcterms:W3CDTF">2014-04-04T03:57:02Z</dcterms:modified>
</cp:coreProperties>
</file>